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6" r:id="rId9"/>
    <p:sldId id="267" r:id="rId10"/>
    <p:sldId id="268" r:id="rId11"/>
    <p:sldId id="269" r:id="rId12"/>
    <p:sldId id="270" r:id="rId13"/>
    <p:sldId id="271" r:id="rId14"/>
    <p:sldId id="274" r:id="rId15"/>
    <p:sldId id="263" r:id="rId16"/>
    <p:sldId id="272" r:id="rId17"/>
    <p:sldId id="275" r:id="rId18"/>
    <p:sldId id="276" r:id="rId19"/>
    <p:sldId id="277" r:id="rId20"/>
    <p:sldId id="279"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7" autoAdjust="0"/>
    <p:restoredTop sz="79633" autoAdjust="0"/>
  </p:normalViewPr>
  <p:slideViewPr>
    <p:cSldViewPr snapToGrid="0">
      <p:cViewPr varScale="1">
        <p:scale>
          <a:sx n="101" d="100"/>
          <a:sy n="101" d="100"/>
        </p:scale>
        <p:origin x="738" y="108"/>
      </p:cViewPr>
      <p:guideLst/>
    </p:cSldViewPr>
  </p:slideViewPr>
  <p:outlineViewPr>
    <p:cViewPr>
      <p:scale>
        <a:sx n="33" d="100"/>
        <a:sy n="33" d="100"/>
      </p:scale>
      <p:origin x="0" y="-53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8A5F8-969E-4654-8832-FD24C662F2AE}" type="datetimeFigureOut">
              <a:rPr lang="de-AT" smtClean="0"/>
              <a:t>26.11.2020</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C86B6-4BA5-43A2-955E-9040C2BAF8C8}" type="slidenum">
              <a:rPr lang="de-AT" smtClean="0"/>
              <a:t>‹Nr.›</a:t>
            </a:fld>
            <a:endParaRPr lang="de-AT"/>
          </a:p>
        </p:txBody>
      </p:sp>
    </p:spTree>
    <p:extLst>
      <p:ext uri="{BB962C8B-B14F-4D97-AF65-F5344CB8AC3E}">
        <p14:creationId xmlns:p14="http://schemas.microsoft.com/office/powerpoint/2010/main" val="198478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in-fussabdruck.a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wir-leben-nachhaltig.at/aktuell/detailansicht/nachhaltigkei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AWZIqDEota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Die </a:t>
            </a:r>
            <a:r>
              <a:rPr lang="de-AT" sz="1200" kern="1200" dirty="0" err="1" smtClean="0">
                <a:solidFill>
                  <a:schemeClr val="tx1"/>
                </a:solidFill>
                <a:effectLst/>
                <a:latin typeface="+mn-lt"/>
                <a:ea typeface="+mn-ea"/>
                <a:cs typeface="+mn-cs"/>
              </a:rPr>
              <a:t>Coronakrise</a:t>
            </a:r>
            <a:r>
              <a:rPr lang="de-AT" sz="1200" kern="1200" dirty="0" smtClean="0">
                <a:solidFill>
                  <a:schemeClr val="tx1"/>
                </a:solidFill>
                <a:effectLst/>
                <a:latin typeface="+mn-lt"/>
                <a:ea typeface="+mn-ea"/>
                <a:cs typeface="+mn-cs"/>
              </a:rPr>
              <a:t> hat nicht nur uns, sondern auch unsere Projektpartner*innen eiskalt erwischt. Mittlerweile haben wir und unsere Projektpartner*innen Wege und Methoden gefunden, trotz der schwierigen Herausforderungen mit der Arbeit fortzufahren.</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Wir wissen, welche Folgen das Covid-19-Virus auf uns und auf unsere Familien hat, doch wie sind die Menschen in den Ländern unserer Projektpartner*innen davon betroffen, vor allem Frauen und Mädchen? Welche Folgen wird das Virus langfristig auf unser aller Leben haben?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a:t>
            </a:fld>
            <a:endParaRPr lang="de-AT"/>
          </a:p>
        </p:txBody>
      </p:sp>
    </p:spTree>
    <p:extLst>
      <p:ext uri="{BB962C8B-B14F-4D97-AF65-F5344CB8AC3E}">
        <p14:creationId xmlns:p14="http://schemas.microsoft.com/office/powerpoint/2010/main" val="2450793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Jeder kann zum Klimaschutz beitragen! </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Getreu dem Motto „Vermeiden, reduzieren und kompensieren“ können wir Verantwortung für unseren eigenen ökologischen Fußabdruck übernehmen. Zu den wichtigsten alltäglichen Ursachen schädlicher Emissionen gehören Reisen mit dem Auto oder Flugzeug, aber auch Heizung und Stromverbrauch sowie das eigene Konsum- und Ernährungsverhalten.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11</a:t>
            </a:fld>
            <a:endParaRPr lang="de-AT"/>
          </a:p>
        </p:txBody>
      </p:sp>
    </p:spTree>
    <p:extLst>
      <p:ext uri="{BB962C8B-B14F-4D97-AF65-F5344CB8AC3E}">
        <p14:creationId xmlns:p14="http://schemas.microsoft.com/office/powerpoint/2010/main" val="368304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u="sng" kern="1200" dirty="0" smtClean="0">
                <a:solidFill>
                  <a:schemeClr val="tx1"/>
                </a:solidFill>
                <a:effectLst/>
                <a:latin typeface="+mn-lt"/>
                <a:ea typeface="+mn-ea"/>
                <a:cs typeface="+mn-cs"/>
              </a:rPr>
              <a:t>Arbeitsauftrag:</a:t>
            </a:r>
            <a:r>
              <a:rPr lang="de-AT" sz="1200" kern="1200" dirty="0" smtClean="0">
                <a:solidFill>
                  <a:schemeClr val="tx1"/>
                </a:solidFill>
                <a:effectLst/>
                <a:latin typeface="+mn-lt"/>
                <a:ea typeface="+mn-ea"/>
                <a:cs typeface="+mn-cs"/>
              </a:rPr>
              <a:t> Jede für sich soll 5 Minuten lang darüber nachdenken, was sie im kommenden Jahr an ihrem Lebensstil verändern kann, um nachhaltiger zu leben. Den Vorsatz auf einen Zettel schreiben und zur Erinnerung in die Brieftasche stecken.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12</a:t>
            </a:fld>
            <a:endParaRPr lang="de-AT"/>
          </a:p>
        </p:txBody>
      </p:sp>
    </p:spTree>
    <p:extLst>
      <p:ext uri="{BB962C8B-B14F-4D97-AF65-F5344CB8AC3E}">
        <p14:creationId xmlns:p14="http://schemas.microsoft.com/office/powerpoint/2010/main" val="694414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err="1" smtClean="0">
                <a:solidFill>
                  <a:schemeClr val="tx1"/>
                </a:solidFill>
                <a:effectLst/>
                <a:latin typeface="+mn-lt"/>
                <a:ea typeface="+mn-ea"/>
                <a:cs typeface="+mn-cs"/>
              </a:rPr>
              <a:t>Webtipps</a:t>
            </a:r>
            <a:r>
              <a:rPr lang="de-AT" sz="1200" u="sng" kern="1200" dirty="0" smtClean="0">
                <a:solidFill>
                  <a:schemeClr val="tx1"/>
                </a:solidFill>
                <a:effectLst/>
                <a:latin typeface="+mn-lt"/>
                <a:ea typeface="+mn-ea"/>
                <a:cs typeface="+mn-cs"/>
              </a:rPr>
              <a:t>:</a:t>
            </a:r>
            <a:r>
              <a:rPr lang="de-AT" sz="1200" kern="1200" dirty="0" smtClean="0">
                <a:solidFill>
                  <a:schemeClr val="tx1"/>
                </a:solidFill>
                <a:effectLst/>
                <a:latin typeface="+mn-lt"/>
                <a:ea typeface="+mn-ea"/>
                <a:cs typeface="+mn-cs"/>
              </a:rPr>
              <a:t> </a:t>
            </a:r>
          </a:p>
          <a:p>
            <a:pPr lvl="0"/>
            <a:r>
              <a:rPr lang="de-AT" sz="1200" kern="1200" dirty="0" smtClean="0">
                <a:solidFill>
                  <a:schemeClr val="tx1"/>
                </a:solidFill>
                <a:effectLst/>
                <a:latin typeface="+mn-lt"/>
                <a:ea typeface="+mn-ea"/>
                <a:cs typeface="+mn-cs"/>
              </a:rPr>
              <a:t>Auf der folgenden Seite können Sie Ihren ökologischen Fußabdruck berechnen: </a:t>
            </a:r>
            <a:r>
              <a:rPr lang="de-AT" sz="1200" u="sng" kern="1200" dirty="0" smtClean="0">
                <a:solidFill>
                  <a:schemeClr val="tx1"/>
                </a:solidFill>
                <a:effectLst/>
                <a:latin typeface="+mn-lt"/>
                <a:ea typeface="+mn-ea"/>
                <a:cs typeface="+mn-cs"/>
                <a:hlinkClick r:id="rId3"/>
              </a:rPr>
              <a:t>https://www.mein-fussabdruck.at/</a:t>
            </a:r>
            <a:r>
              <a:rPr lang="de-AT" sz="1200" kern="1200" dirty="0" smtClean="0">
                <a:solidFill>
                  <a:schemeClr val="tx1"/>
                </a:solidFill>
                <a:effectLst/>
                <a:latin typeface="+mn-lt"/>
                <a:ea typeface="+mn-ea"/>
                <a:cs typeface="+mn-cs"/>
              </a:rPr>
              <a:t> </a:t>
            </a:r>
          </a:p>
          <a:p>
            <a:pPr lvl="0"/>
            <a:r>
              <a:rPr lang="de-AT" sz="1200" kern="1200" dirty="0" smtClean="0">
                <a:solidFill>
                  <a:schemeClr val="tx1"/>
                </a:solidFill>
                <a:effectLst/>
                <a:latin typeface="+mn-lt"/>
                <a:ea typeface="+mn-ea"/>
                <a:cs typeface="+mn-cs"/>
              </a:rPr>
              <a:t>Auf dieser Seite erhalten Sie Tipps, wie Sie nachhaltiger Leben können: </a:t>
            </a:r>
            <a:r>
              <a:rPr lang="de-AT" sz="1200" u="sng" kern="1200" dirty="0" smtClean="0">
                <a:solidFill>
                  <a:schemeClr val="tx1"/>
                </a:solidFill>
                <a:effectLst/>
                <a:latin typeface="+mn-lt"/>
                <a:ea typeface="+mn-ea"/>
                <a:cs typeface="+mn-cs"/>
                <a:hlinkClick r:id="rId4"/>
              </a:rPr>
              <a:t>https://www.wir-leben-nachhaltig.at/aktuell/detailansicht/nachhaltigkeit/</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13</a:t>
            </a:fld>
            <a:endParaRPr lang="de-AT"/>
          </a:p>
        </p:txBody>
      </p:sp>
    </p:spTree>
    <p:extLst>
      <p:ext uri="{BB962C8B-B14F-4D97-AF65-F5344CB8AC3E}">
        <p14:creationId xmlns:p14="http://schemas.microsoft.com/office/powerpoint/2010/main" val="346662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14</a:t>
            </a:fld>
            <a:endParaRPr lang="de-AT"/>
          </a:p>
        </p:txBody>
      </p:sp>
    </p:spTree>
    <p:extLst>
      <p:ext uri="{BB962C8B-B14F-4D97-AF65-F5344CB8AC3E}">
        <p14:creationId xmlns:p14="http://schemas.microsoft.com/office/powerpoint/2010/main" val="411680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Im Jahr 2021 sollen insgesamt 11 Projekte in 12 verschiedenen Ländern gefördert werden</a:t>
            </a:r>
            <a:r>
              <a:rPr lang="de-AT" sz="1200" kern="1200" baseline="0" dirty="0" smtClean="0">
                <a:solidFill>
                  <a:schemeClr val="tx1"/>
                </a:solidFill>
                <a:effectLst/>
                <a:latin typeface="+mn-lt"/>
                <a:ea typeface="+mn-ea"/>
                <a:cs typeface="+mn-cs"/>
              </a:rPr>
              <a:t> (2 Philippinen, 1 Vanuatu u. Fidschi, 1 Indonesien, 1 Indien, </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kern="1200" baseline="0" dirty="0" smtClean="0">
                <a:solidFill>
                  <a:schemeClr val="tx1"/>
                </a:solidFill>
                <a:effectLst/>
                <a:latin typeface="+mn-lt"/>
                <a:ea typeface="+mn-ea"/>
                <a:cs typeface="+mn-cs"/>
              </a:rPr>
              <a:t>1 Palästina, 2 </a:t>
            </a:r>
            <a:r>
              <a:rPr lang="de-AT" sz="1200" kern="1200" baseline="0" dirty="0" err="1" smtClean="0">
                <a:solidFill>
                  <a:schemeClr val="tx1"/>
                </a:solidFill>
                <a:effectLst/>
                <a:latin typeface="+mn-lt"/>
                <a:ea typeface="+mn-ea"/>
                <a:cs typeface="+mn-cs"/>
              </a:rPr>
              <a:t>Nordmazedonien</a:t>
            </a:r>
            <a:r>
              <a:rPr lang="de-AT" sz="1200" kern="1200" baseline="0" dirty="0" smtClean="0">
                <a:solidFill>
                  <a:schemeClr val="tx1"/>
                </a:solidFill>
                <a:effectLst/>
                <a:latin typeface="+mn-lt"/>
                <a:ea typeface="+mn-ea"/>
                <a:cs typeface="+mn-cs"/>
              </a:rPr>
              <a:t>,  1 Österreich, 1 Simbabwe, 1 Guatemala) </a:t>
            </a:r>
            <a:r>
              <a:rPr lang="de-AT" sz="1200" kern="1200" dirty="0" smtClean="0">
                <a:solidFill>
                  <a:schemeClr val="tx1"/>
                </a:solidFill>
                <a:effectLst/>
                <a:latin typeface="+mn-lt"/>
                <a:ea typeface="+mn-ea"/>
                <a:cs typeface="+mn-cs"/>
              </a:rPr>
              <a:t>Als nächstes werde ich Ihnen drei </a:t>
            </a:r>
            <a:r>
              <a:rPr lang="de-AT" sz="1200" kern="1200" dirty="0" err="1" smtClean="0">
                <a:solidFill>
                  <a:schemeClr val="tx1"/>
                </a:solidFill>
                <a:effectLst/>
                <a:latin typeface="+mn-lt"/>
                <a:ea typeface="+mn-ea"/>
                <a:cs typeface="+mn-cs"/>
              </a:rPr>
              <a:t>Weltgebetstagsprojekte</a:t>
            </a:r>
            <a:r>
              <a:rPr lang="de-AT" sz="1200" kern="1200" dirty="0" smtClean="0">
                <a:solidFill>
                  <a:schemeClr val="tx1"/>
                </a:solidFill>
                <a:effectLst/>
                <a:latin typeface="+mn-lt"/>
                <a:ea typeface="+mn-ea"/>
                <a:cs typeface="+mn-cs"/>
              </a:rPr>
              <a:t> vorstellen, die eine nachhaltige Entwicklung und gleichzeitig auch Geschlechtergerechtigkeit fördern.</a:t>
            </a:r>
            <a:r>
              <a:rPr lang="de-AT" sz="1200" kern="1200" baseline="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15</a:t>
            </a:fld>
            <a:endParaRPr lang="de-AT"/>
          </a:p>
        </p:txBody>
      </p:sp>
    </p:spTree>
    <p:extLst>
      <p:ext uri="{BB962C8B-B14F-4D97-AF65-F5344CB8AC3E}">
        <p14:creationId xmlns:p14="http://schemas.microsoft.com/office/powerpoint/2010/main" val="3252611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Ökonomisches </a:t>
            </a:r>
            <a:r>
              <a:rPr lang="de-AT" sz="1200" u="sng" kern="1200" dirty="0" err="1" smtClean="0">
                <a:solidFill>
                  <a:schemeClr val="tx1"/>
                </a:solidFill>
                <a:effectLst/>
                <a:latin typeface="+mn-lt"/>
                <a:ea typeface="+mn-ea"/>
                <a:cs typeface="+mn-cs"/>
              </a:rPr>
              <a:t>Empowerment</a:t>
            </a:r>
            <a:r>
              <a:rPr lang="de-AT" sz="1200" u="sng" kern="1200" dirty="0" smtClean="0">
                <a:solidFill>
                  <a:schemeClr val="tx1"/>
                </a:solidFill>
                <a:effectLst/>
                <a:latin typeface="+mn-lt"/>
                <a:ea typeface="+mn-ea"/>
                <a:cs typeface="+mn-cs"/>
              </a:rPr>
              <a:t> von Frauen durch nachhaltige Anbaumethoden in Indonesien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Der Großteil der Bevölkerung in </a:t>
            </a:r>
            <a:r>
              <a:rPr lang="de-AT" sz="1200" kern="1200" dirty="0" err="1" smtClean="0">
                <a:solidFill>
                  <a:schemeClr val="tx1"/>
                </a:solidFill>
                <a:effectLst/>
                <a:latin typeface="+mn-lt"/>
                <a:ea typeface="+mn-ea"/>
                <a:cs typeface="+mn-cs"/>
              </a:rPr>
              <a:t>Mojokerto</a:t>
            </a:r>
            <a:r>
              <a:rPr lang="de-AT" sz="1200" kern="1200" dirty="0" smtClean="0">
                <a:solidFill>
                  <a:schemeClr val="tx1"/>
                </a:solidFill>
                <a:effectLst/>
                <a:latin typeface="+mn-lt"/>
                <a:ea typeface="+mn-ea"/>
                <a:cs typeface="+mn-cs"/>
              </a:rPr>
              <a:t> auf Java lebt von Gemüseanbau und Viehzucht, doch die Erträge sind aufgrund der konservativen Anbaumethoden (Monokulturen), Bodenerosion und klimatischen Veränderungen gering. Die intensive chemische Düngung hat zudem enorme gesundheitsschädigende Folgen, wodurch immer mehr Frauen an Brust-, Eierstock- oder Gebärmutterhalskrebs erkranken. Der Großteil der landwirtschaftlichen Arbeit wird von den Frauen geleistet, die jedoch in wirtschaftlicher Abhängigkeit der Männer leben und von Entscheidungsprozessen weitgehend ausgeschlossen sind. </a:t>
            </a:r>
          </a:p>
          <a:p>
            <a:r>
              <a:rPr lang="de-AT" sz="1200" kern="1200" dirty="0" smtClean="0">
                <a:solidFill>
                  <a:schemeClr val="tx1"/>
                </a:solidFill>
                <a:effectLst/>
                <a:latin typeface="+mn-lt"/>
                <a:ea typeface="+mn-ea"/>
                <a:cs typeface="+mn-cs"/>
              </a:rPr>
              <a:t>Unser Projektpartner, die zivilgesellschaftliche Organisation </a:t>
            </a:r>
            <a:r>
              <a:rPr lang="de-AT" sz="1200" i="1" kern="1200" dirty="0" smtClean="0">
                <a:solidFill>
                  <a:schemeClr val="tx1"/>
                </a:solidFill>
                <a:effectLst/>
                <a:latin typeface="+mn-lt"/>
                <a:ea typeface="+mn-ea"/>
                <a:cs typeface="+mn-cs"/>
              </a:rPr>
              <a:t>Brenjônk</a:t>
            </a:r>
            <a:r>
              <a:rPr lang="de-AT" sz="1200" kern="1200" dirty="0" smtClean="0">
                <a:solidFill>
                  <a:schemeClr val="tx1"/>
                </a:solidFill>
                <a:effectLst/>
                <a:latin typeface="+mn-lt"/>
                <a:ea typeface="+mn-ea"/>
                <a:cs typeface="+mn-cs"/>
              </a:rPr>
              <a:t> setzt sich für das ökonomische </a:t>
            </a:r>
            <a:r>
              <a:rPr lang="de-AT" sz="1200" kern="1200" dirty="0" err="1" smtClean="0">
                <a:solidFill>
                  <a:schemeClr val="tx1"/>
                </a:solidFill>
                <a:effectLst/>
                <a:latin typeface="+mn-lt"/>
                <a:ea typeface="+mn-ea"/>
                <a:cs typeface="+mn-cs"/>
              </a:rPr>
              <a:t>Empowerment</a:t>
            </a:r>
            <a:r>
              <a:rPr lang="de-AT" sz="1200" kern="1200" dirty="0" smtClean="0">
                <a:solidFill>
                  <a:schemeClr val="tx1"/>
                </a:solidFill>
                <a:effectLst/>
                <a:latin typeface="+mn-lt"/>
                <a:ea typeface="+mn-ea"/>
                <a:cs typeface="+mn-cs"/>
              </a:rPr>
              <a:t> von Frauen, die Förderung ökologischen Landbaus und den Erhalt der Umwelt sowie bessere Ernährungsgrundlagen für die dort lebenden Familien ein. </a:t>
            </a:r>
          </a:p>
          <a:p>
            <a:r>
              <a:rPr lang="de-AT" sz="1200" kern="1200" dirty="0" smtClean="0">
                <a:solidFill>
                  <a:schemeClr val="tx1"/>
                </a:solidFill>
                <a:effectLst/>
                <a:latin typeface="+mn-lt"/>
                <a:ea typeface="+mn-ea"/>
                <a:cs typeface="+mn-cs"/>
              </a:rPr>
              <a:t>Das Projekt ist ein WGT-DACH-Projekt und wird gemeinsam mit dem WGT-Frauen in der Schweiz und in Deutschland unterstützt.</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16</a:t>
            </a:fld>
            <a:endParaRPr lang="de-AT"/>
          </a:p>
        </p:txBody>
      </p:sp>
    </p:spTree>
    <p:extLst>
      <p:ext uri="{BB962C8B-B14F-4D97-AF65-F5344CB8AC3E}">
        <p14:creationId xmlns:p14="http://schemas.microsoft.com/office/powerpoint/2010/main" val="500740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Fischerfamilien nutzen ihre Lebensgrundlagen nachhaltig auf den Philippinen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Die Bucht von </a:t>
            </a:r>
            <a:r>
              <a:rPr lang="de-AT" sz="1200" kern="1200" dirty="0" err="1" smtClean="0">
                <a:solidFill>
                  <a:schemeClr val="tx1"/>
                </a:solidFill>
                <a:effectLst/>
                <a:latin typeface="+mn-lt"/>
                <a:ea typeface="+mn-ea"/>
                <a:cs typeface="+mn-cs"/>
              </a:rPr>
              <a:t>Bantayan</a:t>
            </a:r>
            <a:r>
              <a:rPr lang="de-AT" sz="1200" kern="1200" dirty="0" smtClean="0">
                <a:solidFill>
                  <a:schemeClr val="tx1"/>
                </a:solidFill>
                <a:effectLst/>
                <a:latin typeface="+mn-lt"/>
                <a:ea typeface="+mn-ea"/>
                <a:cs typeface="+mn-cs"/>
              </a:rPr>
              <a:t> im Norden der philippinischen Insel Samar ist ein wichtiges Meeres- und Flussmündungsgebiet. Trotzdem sind die Lebensgrundlagen der Kleinfischer und ihrer Familien in den dortigen Küstendörfern bedroht, da die Fischbestände in den letzten Jahren drastisch abgenommen haben. Schuld daran sind Überfischung durch die großen Fangboote, destruktive Fischfangmethoden durch die lokale Bevölkerung selbst, die Abholzung der Mangroven und andere zerstörerische Eingriffe. Das Küstenökosystem wird aus dem Gleichgewicht gebracht.</a:t>
            </a:r>
          </a:p>
          <a:p>
            <a:r>
              <a:rPr lang="de-AT" sz="1200" kern="1200" dirty="0" smtClean="0">
                <a:solidFill>
                  <a:schemeClr val="tx1"/>
                </a:solidFill>
                <a:effectLst/>
                <a:latin typeface="+mn-lt"/>
                <a:ea typeface="+mn-ea"/>
                <a:cs typeface="+mn-cs"/>
              </a:rPr>
              <a:t>Unsere Partnerorganisation </a:t>
            </a:r>
            <a:r>
              <a:rPr lang="de-AT" sz="1200" i="1" kern="1200" dirty="0" smtClean="0">
                <a:solidFill>
                  <a:schemeClr val="tx1"/>
                </a:solidFill>
                <a:effectLst/>
                <a:latin typeface="+mn-lt"/>
                <a:ea typeface="+mn-ea"/>
                <a:cs typeface="+mn-cs"/>
              </a:rPr>
              <a:t>Center </a:t>
            </a:r>
            <a:r>
              <a:rPr lang="de-AT" sz="1200" i="1" kern="1200" dirty="0" err="1" smtClean="0">
                <a:solidFill>
                  <a:schemeClr val="tx1"/>
                </a:solidFill>
                <a:effectLst/>
                <a:latin typeface="+mn-lt"/>
                <a:ea typeface="+mn-ea"/>
                <a:cs typeface="+mn-cs"/>
              </a:rPr>
              <a:t>for</a:t>
            </a:r>
            <a:r>
              <a:rPr lang="de-AT" sz="1200" i="1" kern="1200" dirty="0" smtClean="0">
                <a:solidFill>
                  <a:schemeClr val="tx1"/>
                </a:solidFill>
                <a:effectLst/>
                <a:latin typeface="+mn-lt"/>
                <a:ea typeface="+mn-ea"/>
                <a:cs typeface="+mn-cs"/>
              </a:rPr>
              <a:t> </a:t>
            </a:r>
            <a:r>
              <a:rPr lang="de-AT" sz="1200" i="1" kern="1200" dirty="0" err="1" smtClean="0">
                <a:solidFill>
                  <a:schemeClr val="tx1"/>
                </a:solidFill>
                <a:effectLst/>
                <a:latin typeface="+mn-lt"/>
                <a:ea typeface="+mn-ea"/>
                <a:cs typeface="+mn-cs"/>
              </a:rPr>
              <a:t>Empowerment</a:t>
            </a:r>
            <a:r>
              <a:rPr lang="de-AT" sz="1200" i="1" kern="1200" dirty="0" smtClean="0">
                <a:solidFill>
                  <a:schemeClr val="tx1"/>
                </a:solidFill>
                <a:effectLst/>
                <a:latin typeface="+mn-lt"/>
                <a:ea typeface="+mn-ea"/>
                <a:cs typeface="+mn-cs"/>
              </a:rPr>
              <a:t> </a:t>
            </a:r>
            <a:r>
              <a:rPr lang="de-AT" sz="1200" i="1" kern="1200" dirty="0" err="1" smtClean="0">
                <a:solidFill>
                  <a:schemeClr val="tx1"/>
                </a:solidFill>
                <a:effectLst/>
                <a:latin typeface="+mn-lt"/>
                <a:ea typeface="+mn-ea"/>
                <a:cs typeface="+mn-cs"/>
              </a:rPr>
              <a:t>and</a:t>
            </a:r>
            <a:r>
              <a:rPr lang="de-AT" sz="1200" i="1" kern="1200" dirty="0" smtClean="0">
                <a:solidFill>
                  <a:schemeClr val="tx1"/>
                </a:solidFill>
                <a:effectLst/>
                <a:latin typeface="+mn-lt"/>
                <a:ea typeface="+mn-ea"/>
                <a:cs typeface="+mn-cs"/>
              </a:rPr>
              <a:t> </a:t>
            </a:r>
            <a:r>
              <a:rPr lang="de-AT" sz="1200" i="1" kern="1200" dirty="0" err="1" smtClean="0">
                <a:solidFill>
                  <a:schemeClr val="tx1"/>
                </a:solidFill>
                <a:effectLst/>
                <a:latin typeface="+mn-lt"/>
                <a:ea typeface="+mn-ea"/>
                <a:cs typeface="+mn-cs"/>
              </a:rPr>
              <a:t>Resource</a:t>
            </a:r>
            <a:r>
              <a:rPr lang="de-AT" sz="1200" i="1" kern="1200" dirty="0" smtClean="0">
                <a:solidFill>
                  <a:schemeClr val="tx1"/>
                </a:solidFill>
                <a:effectLst/>
                <a:latin typeface="+mn-lt"/>
                <a:ea typeface="+mn-ea"/>
                <a:cs typeface="+mn-cs"/>
              </a:rPr>
              <a:t> Development</a:t>
            </a:r>
            <a:r>
              <a:rPr lang="de-AT" sz="1200" kern="1200" dirty="0" smtClean="0">
                <a:solidFill>
                  <a:schemeClr val="tx1"/>
                </a:solidFill>
                <a:effectLst/>
                <a:latin typeface="+mn-lt"/>
                <a:ea typeface="+mn-ea"/>
                <a:cs typeface="+mn-cs"/>
              </a:rPr>
              <a:t> (kurz CERD) setzt sich zusammen mit den Fischerfamilien für ihre Rechte und den nachhaltigen Umgang mit ihren natürlichen Ressourcen ein. Sie informieren in den Küstendörfern Frauen und Männer über ihre Rechte und unterstützen die Fischerfamilien beim Aufbau von Selbsthilfegruppen, die sich solidarisch in gemeinsamen Projekten engagieren und miteinander in nachhaltige Verbesserungen investieren. Dabei betont CERD die Gleichwertigkeit von Frau und Mann. Ziel ist es, in der Bucht von </a:t>
            </a:r>
            <a:r>
              <a:rPr lang="de-AT" sz="1200" kern="1200" dirty="0" err="1" smtClean="0">
                <a:solidFill>
                  <a:schemeClr val="tx1"/>
                </a:solidFill>
                <a:effectLst/>
                <a:latin typeface="+mn-lt"/>
                <a:ea typeface="+mn-ea"/>
                <a:cs typeface="+mn-cs"/>
              </a:rPr>
              <a:t>Bantayan</a:t>
            </a:r>
            <a:r>
              <a:rPr lang="de-AT" sz="1200" kern="1200" dirty="0" smtClean="0">
                <a:solidFill>
                  <a:schemeClr val="tx1"/>
                </a:solidFill>
                <a:effectLst/>
                <a:latin typeface="+mn-lt"/>
                <a:ea typeface="+mn-ea"/>
                <a:cs typeface="+mn-cs"/>
              </a:rPr>
              <a:t> mit den lokalen Behörden und den Gruppen aus den Küstendörfern eine Schutzvereinbarung für die ganze Bucht zu erarbeiten und mehrere Schutzzonen der Kontrolle der Fischer*innengruppen zu unterstellen. Das verbessert ihre Ernährungssicherheit und schafft neue Arbeitsplätze. Das Projekt wird gemeinsam mit dem WGT-Schweiz unterstützt.</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17</a:t>
            </a:fld>
            <a:endParaRPr lang="de-AT"/>
          </a:p>
        </p:txBody>
      </p:sp>
    </p:spTree>
    <p:extLst>
      <p:ext uri="{BB962C8B-B14F-4D97-AF65-F5344CB8AC3E}">
        <p14:creationId xmlns:p14="http://schemas.microsoft.com/office/powerpoint/2010/main" val="476116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Indigene Lehrkräfte und Öko-Schulen stärken auf den Philippinen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Bei diesem Projekt handelt es sich um das Kinderprojekt 2021, welches gemeinsam mit dem WGT-Schweiz 2021 unterstützt wird. Die </a:t>
            </a:r>
            <a:r>
              <a:rPr lang="de-AT" sz="1200" kern="1200" dirty="0" err="1" smtClean="0">
                <a:solidFill>
                  <a:schemeClr val="tx1"/>
                </a:solidFill>
                <a:effectLst/>
                <a:latin typeface="+mn-lt"/>
                <a:ea typeface="+mn-ea"/>
                <a:cs typeface="+mn-cs"/>
              </a:rPr>
              <a:t>Pulangiyen</a:t>
            </a:r>
            <a:r>
              <a:rPr lang="de-AT" sz="1200" kern="1200" dirty="0" smtClean="0">
                <a:solidFill>
                  <a:schemeClr val="tx1"/>
                </a:solidFill>
                <a:effectLst/>
                <a:latin typeface="+mn-lt"/>
                <a:ea typeface="+mn-ea"/>
                <a:cs typeface="+mn-cs"/>
              </a:rPr>
              <a:t> und </a:t>
            </a:r>
            <a:r>
              <a:rPr lang="de-AT" sz="1200" kern="1200" dirty="0" err="1" smtClean="0">
                <a:solidFill>
                  <a:schemeClr val="tx1"/>
                </a:solidFill>
                <a:effectLst/>
                <a:latin typeface="+mn-lt"/>
                <a:ea typeface="+mn-ea"/>
                <a:cs typeface="+mn-cs"/>
              </a:rPr>
              <a:t>Umayamnon</a:t>
            </a:r>
            <a:r>
              <a:rPr lang="de-AT" sz="1200" kern="1200" dirty="0" smtClean="0">
                <a:solidFill>
                  <a:schemeClr val="tx1"/>
                </a:solidFill>
                <a:effectLst/>
                <a:latin typeface="+mn-lt"/>
                <a:ea typeface="+mn-ea"/>
                <a:cs typeface="+mn-cs"/>
              </a:rPr>
              <a:t> auf der Insel Mindanao geben ihre traditionellen Werte und ihr ökologisches Wissen durch ihre indigene Schule an die Jungen weiter. Kinder und Jugendliche aus 22 indigenen Gemeinschaften erhalten in fünf Schulen eine gute Schulbildung auch in ihrer Muttersprache und Kultur und unter Berücksichtigung ihrer engen Beziehung zum Land als Lebens- und Identitätsgrundlage. </a:t>
            </a:r>
          </a:p>
          <a:p>
            <a:r>
              <a:rPr lang="de-AT" sz="1200" kern="1200" dirty="0" smtClean="0">
                <a:solidFill>
                  <a:schemeClr val="tx1"/>
                </a:solidFill>
                <a:effectLst/>
                <a:latin typeface="+mn-lt"/>
                <a:ea typeface="+mn-ea"/>
                <a:cs typeface="+mn-cs"/>
              </a:rPr>
              <a:t>Das </a:t>
            </a:r>
            <a:r>
              <a:rPr lang="de-AT" sz="1200" i="1" kern="1200" dirty="0" err="1" smtClean="0">
                <a:solidFill>
                  <a:schemeClr val="tx1"/>
                </a:solidFill>
                <a:effectLst/>
                <a:latin typeface="+mn-lt"/>
                <a:ea typeface="+mn-ea"/>
                <a:cs typeface="+mn-cs"/>
              </a:rPr>
              <a:t>Apu</a:t>
            </a:r>
            <a:r>
              <a:rPr lang="de-AT" sz="1200" i="1" kern="1200" dirty="0" smtClean="0">
                <a:solidFill>
                  <a:schemeClr val="tx1"/>
                </a:solidFill>
                <a:effectLst/>
                <a:latin typeface="+mn-lt"/>
                <a:ea typeface="+mn-ea"/>
                <a:cs typeface="+mn-cs"/>
              </a:rPr>
              <a:t> </a:t>
            </a:r>
            <a:r>
              <a:rPr lang="de-AT" sz="1200" i="1" kern="1200" dirty="0" err="1" smtClean="0">
                <a:solidFill>
                  <a:schemeClr val="tx1"/>
                </a:solidFill>
                <a:effectLst/>
                <a:latin typeface="+mn-lt"/>
                <a:ea typeface="+mn-ea"/>
                <a:cs typeface="+mn-cs"/>
              </a:rPr>
              <a:t>Palamguwam</a:t>
            </a:r>
            <a:r>
              <a:rPr lang="de-AT" sz="1200" i="1" kern="1200" dirty="0" smtClean="0">
                <a:solidFill>
                  <a:schemeClr val="tx1"/>
                </a:solidFill>
                <a:effectLst/>
                <a:latin typeface="+mn-lt"/>
                <a:ea typeface="+mn-ea"/>
                <a:cs typeface="+mn-cs"/>
              </a:rPr>
              <a:t> Cultural Education Center</a:t>
            </a:r>
            <a:r>
              <a:rPr lang="de-AT" sz="1200" kern="1200" dirty="0" smtClean="0">
                <a:solidFill>
                  <a:schemeClr val="tx1"/>
                </a:solidFill>
                <a:effectLst/>
                <a:latin typeface="+mn-lt"/>
                <a:ea typeface="+mn-ea"/>
                <a:cs typeface="+mn-cs"/>
              </a:rPr>
              <a:t> (APC) ist ein Gemeinschaftsprojekt der beiden indigenen Gruppen. Es lehrt die Kinder und Jugendlichen Gärten, Felder und Wälder nachhaltig zu bebauen und zu schützen. Sie entwickeln ein Bewusstsein für ihre Würde als Indigene und für den wichtigen Beitrag der Indigenen an die Gesamtgesellschaft beim Schutz der Biodiversität.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18</a:t>
            </a:fld>
            <a:endParaRPr lang="de-AT"/>
          </a:p>
        </p:txBody>
      </p:sp>
    </p:spTree>
    <p:extLst>
      <p:ext uri="{BB962C8B-B14F-4D97-AF65-F5344CB8AC3E}">
        <p14:creationId xmlns:p14="http://schemas.microsoft.com/office/powerpoint/2010/main" val="1490486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20</a:t>
            </a:fld>
            <a:endParaRPr lang="de-AT"/>
          </a:p>
        </p:txBody>
      </p:sp>
    </p:spTree>
    <p:extLst>
      <p:ext uri="{BB962C8B-B14F-4D97-AF65-F5344CB8AC3E}">
        <p14:creationId xmlns:p14="http://schemas.microsoft.com/office/powerpoint/2010/main" val="2388936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Spenden an den Ökumenischen Weltgebetstag der Frauen Österreich sind steuerlich absetzbar! Auf der WGT-Website kann auch online gespendet werden.</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Für Fragen zu den einzelnen Projekten oder zusätzliches Informations- bzw. Fotomaterial steht die Projektreferentin Verena Bauer gerne zu Verfügung. Bitte schreiben Sie hierfür eine Mail an: projekte@weltgebetstag.at oder rufen Sie an unter der Telefonnummer: 01/4067870. </a:t>
            </a:r>
          </a:p>
          <a:p>
            <a:r>
              <a:rPr lang="de-AT" sz="1200" kern="1200" dirty="0" smtClean="0">
                <a:solidFill>
                  <a:schemeClr val="tx1"/>
                </a:solidFill>
                <a:effectLst/>
                <a:latin typeface="+mn-lt"/>
                <a:ea typeface="+mn-ea"/>
                <a:cs typeface="+mn-cs"/>
              </a:rPr>
              <a:t>Detaillierte Projektbeschreibungen stehen auch der WGT-Webseite zur Verfügung:  www.weltgebetstag.at/projekte</a:t>
            </a:r>
          </a:p>
          <a:p>
            <a:r>
              <a:rPr lang="de-AT" sz="1200" kern="1200" dirty="0" smtClean="0">
                <a:solidFill>
                  <a:schemeClr val="tx1"/>
                </a:solidFill>
                <a:effectLst/>
                <a:latin typeface="+mn-lt"/>
                <a:ea typeface="+mn-ea"/>
                <a:cs typeface="+mn-cs"/>
              </a:rPr>
              <a:t>Spenden an den Ökumenischen Weltgebetstag der Frauen Österreich sind steuerlich absetzbar! Auf der WGT-Website kann auch online gespendet werden.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21</a:t>
            </a:fld>
            <a:endParaRPr lang="de-AT"/>
          </a:p>
        </p:txBody>
      </p:sp>
    </p:spTree>
    <p:extLst>
      <p:ext uri="{BB962C8B-B14F-4D97-AF65-F5344CB8AC3E}">
        <p14:creationId xmlns:p14="http://schemas.microsoft.com/office/powerpoint/2010/main" val="125977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Covid-19 verschärft Armut weltweit</a:t>
            </a:r>
          </a:p>
          <a:p>
            <a:r>
              <a:rPr lang="de-AT" sz="1200" b="0" i="1" kern="1200" dirty="0" smtClean="0">
                <a:solidFill>
                  <a:schemeClr val="tx1"/>
                </a:solidFill>
                <a:effectLst/>
                <a:latin typeface="+mn-lt"/>
                <a:ea typeface="+mn-ea"/>
                <a:cs typeface="+mn-cs"/>
              </a:rPr>
              <a:t>(Quelle: Gender &amp; Covid-19-Krise, WIDE-Update 4/2020, cc BY-NC-SA 4.0, siehe ganzes Update auf www.wide-netzwerk.at) </a:t>
            </a:r>
            <a:endParaRPr lang="de-AT" sz="1200" b="1"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 </a:t>
            </a:r>
          </a:p>
          <a:p>
            <a:r>
              <a:rPr lang="de-AT" sz="1200" kern="1200" dirty="0" smtClean="0">
                <a:solidFill>
                  <a:schemeClr val="tx1"/>
                </a:solidFill>
                <a:effectLst/>
                <a:latin typeface="+mn-lt"/>
                <a:ea typeface="+mn-ea"/>
                <a:cs typeface="+mn-cs"/>
              </a:rPr>
              <a:t>Derzeit leiden laut offiziellen Zahlen rund 690 Millionen Menschen weltweit an Hunger. 3,4 Milliarden leben laut Weltbank unter der Armutsgrenze. Durch die negativen sozialen und wirtschaftlichen Auswirkungen wird laut Prognosen der UNO die Zahl derjenigen, die als extrem arm gelten, um 20% und damit auf über eine Milliarde ansteigen. Die Covid-19-Pandemie vergrößert also die Armutskrise weltweit.</a:t>
            </a:r>
          </a:p>
          <a:p>
            <a:r>
              <a:rPr lang="de-AT" sz="1200" kern="1200" dirty="0" smtClean="0">
                <a:solidFill>
                  <a:schemeClr val="tx1"/>
                </a:solidFill>
                <a:effectLst/>
                <a:latin typeface="+mn-lt"/>
                <a:ea typeface="+mn-ea"/>
                <a:cs typeface="+mn-cs"/>
              </a:rPr>
              <a:t>Daher ist es wichtig, unseren Projektpartner*innen in dieser schwierigen Zeit beizustehen und sie zu unterstützen bei der Prävention von Infektionen, bei der Eindämmung der Folgen der Pandemie und bei der Stabilisierung.</a:t>
            </a:r>
          </a:p>
          <a:p>
            <a:r>
              <a:rPr lang="de-AT" sz="1200" kern="1200" dirty="0" smtClean="0">
                <a:solidFill>
                  <a:schemeClr val="tx1"/>
                </a:solidFill>
                <a:effectLst/>
                <a:latin typeface="+mn-lt"/>
                <a:ea typeface="+mn-ea"/>
                <a:cs typeface="+mn-cs"/>
              </a:rPr>
              <a:t>UN-Generalsekretär </a:t>
            </a:r>
            <a:r>
              <a:rPr lang="de-AT" sz="1200" kern="1200" dirty="0" err="1" smtClean="0">
                <a:solidFill>
                  <a:schemeClr val="tx1"/>
                </a:solidFill>
                <a:effectLst/>
                <a:latin typeface="+mn-lt"/>
                <a:ea typeface="+mn-ea"/>
                <a:cs typeface="+mn-cs"/>
              </a:rPr>
              <a:t>António</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Guterres</a:t>
            </a:r>
            <a:r>
              <a:rPr lang="de-AT" sz="1200" kern="1200" dirty="0" smtClean="0">
                <a:solidFill>
                  <a:schemeClr val="tx1"/>
                </a:solidFill>
                <a:effectLst/>
                <a:latin typeface="+mn-lt"/>
                <a:ea typeface="+mn-ea"/>
                <a:cs typeface="+mn-cs"/>
              </a:rPr>
              <a:t> warnt, dass bei schlecht koordinierten Corona-Maßnahmen die bestehende globale Ungleichheit verstärkt und die hart erkämpften Fortschritte bei Entwicklung und Armutsbekämpfung zunichtegemacht werden könnten.</a:t>
            </a:r>
          </a:p>
          <a:p>
            <a:r>
              <a:rPr lang="de-AT" sz="1200" kern="1200" dirty="0" smtClean="0">
                <a:solidFill>
                  <a:schemeClr val="tx1"/>
                </a:solidFill>
                <a:effectLst/>
                <a:latin typeface="+mn-lt"/>
                <a:ea typeface="+mn-ea"/>
                <a:cs typeface="+mn-cs"/>
              </a:rPr>
              <a:t>Durch die Krise werden strukturelle Probleme sichtbarer, insbesondere die Unterfinanzierung der Gesundheits- und Pflegesysteme, der Mangel an sozialer Sicherheit, Gewalt gegen Frauen, die hohe Abhängigkeit von globalen Lieferketten und die Beeinträchtigung der Ernährungsgrundlagen durch Umweltzerstörung.</a:t>
            </a:r>
          </a:p>
          <a:p>
            <a:r>
              <a:rPr lang="de-AT" sz="1200" kern="1200" dirty="0" smtClean="0">
                <a:solidFill>
                  <a:schemeClr val="tx1"/>
                </a:solidFill>
                <a:effectLst/>
                <a:latin typeface="+mn-lt"/>
                <a:ea typeface="+mn-ea"/>
                <a:cs typeface="+mn-cs"/>
              </a:rPr>
              <a:t>In vielen Ländern gibt es in den Krankenhäusern kaum Schutzkleidung und Personal. Gute Dienstleistungen sind meist privatisiert und deshalb für die meisten unerschwinglich. </a:t>
            </a:r>
          </a:p>
          <a:p>
            <a:r>
              <a:rPr lang="de-AT" sz="1200" kern="1200" dirty="0" smtClean="0">
                <a:solidFill>
                  <a:schemeClr val="tx1"/>
                </a:solidFill>
                <a:effectLst/>
                <a:latin typeface="+mn-lt"/>
                <a:ea typeface="+mn-ea"/>
                <a:cs typeface="+mn-cs"/>
              </a:rPr>
              <a:t>Welche sozialen und politischen Folgen die Pandemie und die Maßnahmen zur Eindämmung nach sich ziehen werden, wie Massenarbeitslosigkeit und Wirtschaftskrise ist noch nicht absehbar. Nationalistische und undemokratische Tendenzen drohen sich zu verstärken.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2</a:t>
            </a:fld>
            <a:endParaRPr lang="de-AT"/>
          </a:p>
        </p:txBody>
      </p:sp>
    </p:spTree>
    <p:extLst>
      <p:ext uri="{BB962C8B-B14F-4D97-AF65-F5344CB8AC3E}">
        <p14:creationId xmlns:p14="http://schemas.microsoft.com/office/powerpoint/2010/main" val="217833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Welche Auswirkungen hat Covid-19 auf Frauen und Mädchen?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Viele Frauenorganisationen warnen vor einem </a:t>
            </a:r>
            <a:r>
              <a:rPr lang="de-AT" sz="1200" u="sng" kern="1200" dirty="0" err="1" smtClean="0">
                <a:solidFill>
                  <a:schemeClr val="tx1"/>
                </a:solidFill>
                <a:effectLst/>
                <a:latin typeface="+mn-lt"/>
                <a:ea typeface="+mn-ea"/>
                <a:cs typeface="+mn-cs"/>
              </a:rPr>
              <a:t>Backlash</a:t>
            </a:r>
            <a:r>
              <a:rPr lang="de-AT" sz="1200" u="sng" kern="1200" dirty="0" smtClean="0">
                <a:solidFill>
                  <a:schemeClr val="tx1"/>
                </a:solidFill>
                <a:effectLst/>
                <a:latin typeface="+mn-lt"/>
                <a:ea typeface="+mn-ea"/>
                <a:cs typeface="+mn-cs"/>
              </a:rPr>
              <a:t>, also einem Rückschlag im Bereich Frauenrechte</a:t>
            </a:r>
            <a:r>
              <a:rPr lang="de-AT" sz="1200" kern="1200" dirty="0" smtClean="0">
                <a:solidFill>
                  <a:schemeClr val="tx1"/>
                </a:solidFill>
                <a:effectLst/>
                <a:latin typeface="+mn-lt"/>
                <a:ea typeface="+mn-ea"/>
                <a:cs typeface="+mn-cs"/>
              </a:rPr>
              <a:t> durch die </a:t>
            </a:r>
            <a:r>
              <a:rPr lang="de-AT" sz="1200" kern="1200" dirty="0" err="1" smtClean="0">
                <a:solidFill>
                  <a:schemeClr val="tx1"/>
                </a:solidFill>
                <a:effectLst/>
                <a:latin typeface="+mn-lt"/>
                <a:ea typeface="+mn-ea"/>
                <a:cs typeface="+mn-cs"/>
              </a:rPr>
              <a:t>Coronakrise</a:t>
            </a:r>
            <a:r>
              <a:rPr lang="de-AT" sz="1200" kern="1200" dirty="0" smtClean="0">
                <a:solidFill>
                  <a:schemeClr val="tx1"/>
                </a:solidFill>
                <a:effectLst/>
                <a:latin typeface="+mn-lt"/>
                <a:ea typeface="+mn-ea"/>
                <a:cs typeface="+mn-cs"/>
              </a:rPr>
              <a:t>. Denn </a:t>
            </a:r>
            <a:r>
              <a:rPr lang="de-AT" sz="1200" u="sng" kern="1200" dirty="0" smtClean="0">
                <a:solidFill>
                  <a:schemeClr val="tx1"/>
                </a:solidFill>
                <a:effectLst/>
                <a:latin typeface="+mn-lt"/>
                <a:ea typeface="+mn-ea"/>
                <a:cs typeface="+mn-cs"/>
              </a:rPr>
              <a:t>ökonomische und soziale Auswirkungen treffen die Frauen viel stärker</a:t>
            </a:r>
            <a:r>
              <a:rPr lang="de-AT" sz="1200" kern="1200" dirty="0" smtClean="0">
                <a:solidFill>
                  <a:schemeClr val="tx1"/>
                </a:solidFill>
                <a:effectLst/>
                <a:latin typeface="+mn-lt"/>
                <a:ea typeface="+mn-ea"/>
                <a:cs typeface="+mn-cs"/>
              </a:rPr>
              <a:t>. Daraufhin weisen Studien über die Langzeitfolgen von Ebola, </a:t>
            </a:r>
            <a:r>
              <a:rPr lang="de-AT" sz="1200" kern="1200" dirty="0" err="1" smtClean="0">
                <a:solidFill>
                  <a:schemeClr val="tx1"/>
                </a:solidFill>
                <a:effectLst/>
                <a:latin typeface="+mn-lt"/>
                <a:ea typeface="+mn-ea"/>
                <a:cs typeface="+mn-cs"/>
              </a:rPr>
              <a:t>Zika</a:t>
            </a:r>
            <a:r>
              <a:rPr lang="de-AT" sz="1200" kern="1200" dirty="0" smtClean="0">
                <a:solidFill>
                  <a:schemeClr val="tx1"/>
                </a:solidFill>
                <a:effectLst/>
                <a:latin typeface="+mn-lt"/>
                <a:ea typeface="+mn-ea"/>
                <a:cs typeface="+mn-cs"/>
              </a:rPr>
              <a:t>, Schweinegrippe- und Vogelgrippeausbrüchen. </a:t>
            </a:r>
          </a:p>
          <a:p>
            <a:r>
              <a:rPr lang="de-AT" sz="1200" kern="1200" dirty="0" smtClean="0">
                <a:solidFill>
                  <a:schemeClr val="tx1"/>
                </a:solidFill>
                <a:effectLst/>
                <a:latin typeface="+mn-lt"/>
                <a:ea typeface="+mn-ea"/>
                <a:cs typeface="+mn-cs"/>
              </a:rPr>
              <a:t>Durch die Corona-Pandemie befindet sich die Welt in einer Ausnahmesituation. In wirtschaftlich schwachen Ländern sind </a:t>
            </a:r>
            <a:r>
              <a:rPr lang="de-AT" sz="1200" u="sng" kern="1200" dirty="0" smtClean="0">
                <a:solidFill>
                  <a:schemeClr val="tx1"/>
                </a:solidFill>
                <a:effectLst/>
                <a:latin typeface="+mn-lt"/>
                <a:ea typeface="+mn-ea"/>
                <a:cs typeface="+mn-cs"/>
              </a:rPr>
              <a:t>Frauen in der Krise besonders verletzlich</a:t>
            </a:r>
            <a:r>
              <a:rPr lang="de-AT" sz="1200" kern="1200" dirty="0" smtClean="0">
                <a:solidFill>
                  <a:schemeClr val="tx1"/>
                </a:solidFill>
                <a:effectLst/>
                <a:latin typeface="+mn-lt"/>
                <a:ea typeface="+mn-ea"/>
                <a:cs typeface="+mn-cs"/>
              </a:rPr>
              <a:t> wegen des </a:t>
            </a:r>
            <a:r>
              <a:rPr lang="de-AT" sz="1200" u="sng" kern="1200" dirty="0" smtClean="0">
                <a:solidFill>
                  <a:schemeClr val="tx1"/>
                </a:solidFill>
                <a:effectLst/>
                <a:latin typeface="+mn-lt"/>
                <a:ea typeface="+mn-ea"/>
                <a:cs typeface="+mn-cs"/>
              </a:rPr>
              <a:t>eingeschränkten Zugangs zur Gesundheitsversorgung, kombiniert mit der Existenzbedrohung durch die Ausgangssperre</a:t>
            </a:r>
            <a:r>
              <a:rPr lang="de-AT" sz="1200" kern="1200" dirty="0" smtClean="0">
                <a:solidFill>
                  <a:schemeClr val="tx1"/>
                </a:solidFill>
                <a:effectLst/>
                <a:latin typeface="+mn-lt"/>
                <a:ea typeface="+mn-ea"/>
                <a:cs typeface="+mn-cs"/>
              </a:rPr>
              <a:t>. </a:t>
            </a:r>
          </a:p>
          <a:p>
            <a:r>
              <a:rPr lang="de-AT" sz="1200" kern="1200" dirty="0" smtClean="0">
                <a:solidFill>
                  <a:schemeClr val="tx1"/>
                </a:solidFill>
                <a:effectLst/>
                <a:latin typeface="+mn-lt"/>
                <a:ea typeface="+mn-ea"/>
                <a:cs typeface="+mn-cs"/>
              </a:rPr>
              <a:t>Wie so oft übernehmen Frauen und Mädchen weltweit wichtige Rollen: Sie versorgen Kranke sowie ältere Pflegebedürftige und Kinder. Frauen stellen weltweit ca. 70 Prozent der Arbeitskräfte im Gesundheitsbereich sowie im sozialen Sektor. </a:t>
            </a:r>
          </a:p>
          <a:p>
            <a:r>
              <a:rPr lang="de-AT" sz="1200" kern="1200" dirty="0" smtClean="0">
                <a:solidFill>
                  <a:schemeClr val="tx1"/>
                </a:solidFill>
                <a:effectLst/>
                <a:latin typeface="+mn-lt"/>
                <a:ea typeface="+mn-ea"/>
                <a:cs typeface="+mn-cs"/>
              </a:rPr>
              <a:t>Vor allem Menschen im informellen Sektor sind von den Corona-Maßnahmen betroffen. Dieser Sektor weist einen hohen Frauenanteil auf. Das heißt, sie sind nicht kranken- noch pensionsversichert und erhalten kein Arbeitslosengeld.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3</a:t>
            </a:fld>
            <a:endParaRPr lang="de-AT"/>
          </a:p>
        </p:txBody>
      </p:sp>
    </p:spTree>
    <p:extLst>
      <p:ext uri="{BB962C8B-B14F-4D97-AF65-F5344CB8AC3E}">
        <p14:creationId xmlns:p14="http://schemas.microsoft.com/office/powerpoint/2010/main" val="369776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Besonders relevante Bereiche sind:</a:t>
            </a:r>
            <a:endParaRPr lang="de-A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Erhöhtes Risiko für geschlechtsspezifische Gewalt im Rahmen der Maßnahmen zur Bekämpfung der Pandemie, z.B. Zunahme von häuslicher Gewalt. </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Ungleiche Verteilung von Pflege und Hausarbeit</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Die Stimmen von Frauen und Mädchen, insbesondere von den am meistens vernachlässigten Gruppen, werden bei der Maßnahmenplanung nicht berücksichtigt.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4</a:t>
            </a:fld>
            <a:endParaRPr lang="de-AT"/>
          </a:p>
        </p:txBody>
      </p:sp>
    </p:spTree>
    <p:extLst>
      <p:ext uri="{BB962C8B-B14F-4D97-AF65-F5344CB8AC3E}">
        <p14:creationId xmlns:p14="http://schemas.microsoft.com/office/powerpoint/2010/main" val="278295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Was sollte gemacht werden:</a:t>
            </a:r>
            <a:endParaRPr lang="de-A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Mitsprache von Frauen bei der Corona-Bekämpfung: Das Fachwissen und die Erfahrung von Frauen müssten wirkungsvoll in alle relevanten Entscheidungsprozesse einfließen.</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Gendergerechte Covid-19-Maßnahmen</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Die Ökonomin Katharina Mader der Wirtschaftsuniversität Wien warnt: die letzten Jahre hätten kaum eine Änderung in der Betreuungszeit gebracht, durch den technischen Fortschritt hat sich jedoch der Arbeitsaufwand für den Haushalt verringert. Deshalb fordern Frauenorganisationen aus Asien, Afrika und Lateinamerika eine systemische Umorientierung hin zu einer anderen Ökonomie, in der existenzsichernde Löhne gezahlt werden. Pflege und Betreuung müsse geschätzt werden und die Ressourcenplünderung und Umweltzerstörung gestoppt werden. Staatliche Gelder müssen in nachhaltige Unternehmen fließen.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5</a:t>
            </a:fld>
            <a:endParaRPr lang="de-AT"/>
          </a:p>
        </p:txBody>
      </p:sp>
    </p:spTree>
    <p:extLst>
      <p:ext uri="{BB962C8B-B14F-4D97-AF65-F5344CB8AC3E}">
        <p14:creationId xmlns:p14="http://schemas.microsoft.com/office/powerpoint/2010/main" val="359673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Was haben wir durch die </a:t>
            </a:r>
            <a:r>
              <a:rPr lang="de-AT" sz="1200" u="sng" kern="1200" dirty="0" err="1" smtClean="0">
                <a:solidFill>
                  <a:schemeClr val="tx1"/>
                </a:solidFill>
                <a:effectLst/>
                <a:latin typeface="+mn-lt"/>
                <a:ea typeface="+mn-ea"/>
                <a:cs typeface="+mn-cs"/>
              </a:rPr>
              <a:t>Coronakrise</a:t>
            </a:r>
            <a:r>
              <a:rPr lang="de-AT" sz="1200" u="sng" kern="1200" dirty="0" smtClean="0">
                <a:solidFill>
                  <a:schemeClr val="tx1"/>
                </a:solidFill>
                <a:effectLst/>
                <a:latin typeface="+mn-lt"/>
                <a:ea typeface="+mn-ea"/>
                <a:cs typeface="+mn-cs"/>
              </a:rPr>
              <a:t> gelernt?</a:t>
            </a:r>
            <a:endParaRPr lang="de-A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Plötzlich werden Arbeitsfelder ins Licht gerückt, die ansonsten unsichtbar sind, so die (vielfach </a:t>
            </a:r>
            <a:r>
              <a:rPr lang="de-AT" sz="1200" kern="1200" dirty="0" err="1" smtClean="0">
                <a:solidFill>
                  <a:schemeClr val="tx1"/>
                </a:solidFill>
                <a:effectLst/>
                <a:latin typeface="+mn-lt"/>
                <a:ea typeface="+mn-ea"/>
                <a:cs typeface="+mn-cs"/>
              </a:rPr>
              <a:t>migrantischen</a:t>
            </a:r>
            <a:r>
              <a:rPr lang="de-AT" sz="1200" kern="1200" dirty="0" smtClean="0">
                <a:solidFill>
                  <a:schemeClr val="tx1"/>
                </a:solidFill>
                <a:effectLst/>
                <a:latin typeface="+mn-lt"/>
                <a:ea typeface="+mn-ea"/>
                <a:cs typeface="+mn-cs"/>
              </a:rPr>
              <a:t>) Frauen in der Pflege, in Supermärkten oder im Reinigungsbereich.</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Auf einmal ist durch den Rückgang der Abgase und des Rauchs die Luft in den Städten sauberer. Es gibt weniger Lärm. Der Zusammenhang mit Umweltverschmutzung und Industrie sowie Verkehr ist unmittelbar erkennbar. </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Die Krise hat uns auch gezeigt, dass staatliches Handeln tiefgreifende Folgen auf unser Leben und die Gesellschaft haben kann und dies aber auch möglich ist. </a:t>
            </a:r>
          </a:p>
          <a:p>
            <a:r>
              <a:rPr lang="de-AT" sz="1200" kern="1200" dirty="0" smtClean="0">
                <a:solidFill>
                  <a:schemeClr val="tx1"/>
                </a:solidFill>
                <a:effectLst/>
                <a:latin typeface="+mn-lt"/>
                <a:ea typeface="+mn-ea"/>
                <a:cs typeface="+mn-cs"/>
              </a:rPr>
              <a:t>Wie bereits der Titel ankündigt, ist die Corona-Pandemie aktuell zwar die</a:t>
            </a:r>
            <a:r>
              <a:rPr lang="de-AT" sz="1200" kern="1200" baseline="0" dirty="0" smtClean="0">
                <a:solidFill>
                  <a:schemeClr val="tx1"/>
                </a:solidFill>
                <a:effectLst/>
                <a:latin typeface="+mn-lt"/>
                <a:ea typeface="+mn-ea"/>
                <a:cs typeface="+mn-cs"/>
              </a:rPr>
              <a:t> zentrale </a:t>
            </a:r>
            <a:r>
              <a:rPr lang="de-AT" sz="1200" kern="1200" dirty="0" smtClean="0">
                <a:solidFill>
                  <a:schemeClr val="tx1"/>
                </a:solidFill>
                <a:effectLst/>
                <a:latin typeface="+mn-lt"/>
                <a:ea typeface="+mn-ea"/>
                <a:cs typeface="+mn-cs"/>
              </a:rPr>
              <a:t>Herausforderung der Menschen, die es zu überwinden gilt, uns droht jedoch eine noch viel größere: der Klimawandel und seine Folgen.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6</a:t>
            </a:fld>
            <a:endParaRPr lang="de-AT"/>
          </a:p>
        </p:txBody>
      </p:sp>
    </p:spTree>
    <p:extLst>
      <p:ext uri="{BB962C8B-B14F-4D97-AF65-F5344CB8AC3E}">
        <p14:creationId xmlns:p14="http://schemas.microsoft.com/office/powerpoint/2010/main" val="7080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Seit Jahren berichten unsere Projektpartner*innen, wie die Folgen des Klimawandels ihr Leben negativ beeinflussen: Ernteausfälle, Wassermangel, extreme Wetterbedingungen, Krankheiten usw. nehmen zu.</a:t>
            </a:r>
          </a:p>
          <a:p>
            <a:r>
              <a:rPr lang="de-AT" sz="1200" kern="1200" dirty="0" smtClean="0">
                <a:solidFill>
                  <a:schemeClr val="tx1"/>
                </a:solidFill>
                <a:effectLst/>
                <a:latin typeface="+mn-lt"/>
                <a:ea typeface="+mn-ea"/>
                <a:cs typeface="+mn-cs"/>
              </a:rPr>
              <a:t>Vanuatu ist laut der United </a:t>
            </a:r>
            <a:r>
              <a:rPr lang="de-AT" sz="1200" kern="1200" dirty="0" err="1" smtClean="0">
                <a:solidFill>
                  <a:schemeClr val="tx1"/>
                </a:solidFill>
                <a:effectLst/>
                <a:latin typeface="+mn-lt"/>
                <a:ea typeface="+mn-ea"/>
                <a:cs typeface="+mn-cs"/>
              </a:rPr>
              <a:t>Nations</a:t>
            </a:r>
            <a:r>
              <a:rPr lang="de-AT" sz="1200" kern="1200" dirty="0" smtClean="0">
                <a:solidFill>
                  <a:schemeClr val="tx1"/>
                </a:solidFill>
                <a:effectLst/>
                <a:latin typeface="+mn-lt"/>
                <a:ea typeface="+mn-ea"/>
                <a:cs typeface="+mn-cs"/>
              </a:rPr>
              <a:t> University ein Land, das am stärksten von Extremwettern aufgrund der Klimaerwärmung bedroht wird. Wir stellen deswegen dieses Jahr Projekte in den Fokus, die auf eine nachhaltige Entwicklung setzen und/oder mehr Geschlechtergerechtigkeit fördern. Frauen sind vom Klimawandel derzeit am stärksten betroffen. Sie sind es, die am Feld arbeiten, Wasser holen, die Kranken pflegen und dafür Sorge tragen, dass Essen auf den Tisch kommt.</a:t>
            </a:r>
          </a:p>
          <a:p>
            <a:r>
              <a:rPr lang="de-AT" sz="1200" kern="1200" dirty="0" smtClean="0">
                <a:solidFill>
                  <a:schemeClr val="tx1"/>
                </a:solidFill>
                <a:effectLst/>
                <a:latin typeface="+mn-lt"/>
                <a:ea typeface="+mn-ea"/>
                <a:cs typeface="+mn-cs"/>
              </a:rPr>
              <a:t>Was bedeutet überhaupt nachhaltige Entwicklung bzw. nachhaltiges Leben?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7</a:t>
            </a:fld>
            <a:endParaRPr lang="de-AT"/>
          </a:p>
        </p:txBody>
      </p:sp>
    </p:spTree>
    <p:extLst>
      <p:ext uri="{BB962C8B-B14F-4D97-AF65-F5344CB8AC3E}">
        <p14:creationId xmlns:p14="http://schemas.microsoft.com/office/powerpoint/2010/main" val="639395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u="sng" kern="1200" dirty="0" smtClean="0">
                <a:solidFill>
                  <a:schemeClr val="tx1"/>
                </a:solidFill>
                <a:effectLst/>
                <a:latin typeface="+mn-lt"/>
                <a:ea typeface="+mn-ea"/>
                <a:cs typeface="+mn-cs"/>
              </a:rPr>
              <a:t>Arbeitsauftrag:</a:t>
            </a:r>
            <a:r>
              <a:rPr lang="de-AT" sz="1200" kern="1200" dirty="0" smtClean="0">
                <a:solidFill>
                  <a:schemeClr val="tx1"/>
                </a:solidFill>
                <a:effectLst/>
                <a:latin typeface="+mn-lt"/>
                <a:ea typeface="+mn-ea"/>
                <a:cs typeface="+mn-cs"/>
              </a:rPr>
              <a:t> In Kleingruppen 5 Minuten darüber diskutieren, was Nachhaltigkeit bzw. nachhaltiges Leben für einen bedeutet.</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8</a:t>
            </a:fld>
            <a:endParaRPr lang="de-AT"/>
          </a:p>
        </p:txBody>
      </p:sp>
    </p:spTree>
    <p:extLst>
      <p:ext uri="{BB962C8B-B14F-4D97-AF65-F5344CB8AC3E}">
        <p14:creationId xmlns:p14="http://schemas.microsoft.com/office/powerpoint/2010/main" val="302951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Was ist Nachhaltigkeit?</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Die ökologische Definition von Nachhaltigkeit geht auf den sogenannten Brundtland-​Bericht aus dem Jahre 1987 zurück. Als nachhaltig wird eine Entwicklung beschrieben, wenn sie die Bedürfnisse der Gegenwart befriedigt, ohne dabei die Möglichkeiten zukünftiger Generationen negativ zu beeinträchtigen. </a:t>
            </a:r>
          </a:p>
          <a:p>
            <a:r>
              <a:rPr lang="de-AT" sz="1200" kern="1200" dirty="0" smtClean="0">
                <a:solidFill>
                  <a:schemeClr val="tx1"/>
                </a:solidFill>
                <a:effectLst/>
                <a:latin typeface="+mn-lt"/>
                <a:ea typeface="+mn-ea"/>
                <a:cs typeface="+mn-cs"/>
              </a:rPr>
              <a:t>Genauer erklärt wird „Nachhaltigkeit“ im folgenden Video:</a:t>
            </a:r>
          </a:p>
          <a:p>
            <a:r>
              <a:rPr lang="de-AT" sz="1200" u="sng" kern="1200" dirty="0" smtClean="0">
                <a:solidFill>
                  <a:schemeClr val="tx1"/>
                </a:solidFill>
                <a:effectLst/>
                <a:latin typeface="+mn-lt"/>
                <a:ea typeface="+mn-ea"/>
                <a:cs typeface="+mn-cs"/>
                <a:hlinkClick r:id="rId3"/>
              </a:rPr>
              <a:t>https://www.youtube.com/watch?v=AWZIqDEotak</a:t>
            </a:r>
            <a:r>
              <a:rPr lang="de-AT" sz="1200" kern="1200" dirty="0" smtClean="0">
                <a:solidFill>
                  <a:schemeClr val="tx1"/>
                </a:solidFill>
                <a:effectLst/>
                <a:latin typeface="+mn-lt"/>
                <a:ea typeface="+mn-ea"/>
                <a:cs typeface="+mn-cs"/>
              </a:rPr>
              <a:t> (Dauer 5:41 Minuten)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9</a:t>
            </a:fld>
            <a:endParaRPr lang="de-AT"/>
          </a:p>
        </p:txBody>
      </p:sp>
    </p:spTree>
    <p:extLst>
      <p:ext uri="{BB962C8B-B14F-4D97-AF65-F5344CB8AC3E}">
        <p14:creationId xmlns:p14="http://schemas.microsoft.com/office/powerpoint/2010/main" val="273748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smtClean="0"/>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42A54C80-263E-416B-A8E0-580EDEADCBDC}" type="datetimeFigureOut">
              <a:rPr lang="en-US" dirty="0"/>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11/26/2020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11/26/2020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AWZIqDEotak" TargetMode="Externa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hyperlink" Target="https://www.mein-fussabdruck.a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wir-leben-nachhaltig.at/aktuell/detailansicht/nachhaltigkei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jp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err="1" smtClean="0"/>
              <a:t>Weltgebetstagsprojekte</a:t>
            </a:r>
            <a:r>
              <a:rPr lang="de-AT" dirty="0" smtClean="0"/>
              <a:t> 2021</a:t>
            </a:r>
            <a:endParaRPr lang="de-AT" dirty="0"/>
          </a:p>
        </p:txBody>
      </p:sp>
      <p:sp>
        <p:nvSpPr>
          <p:cNvPr id="3" name="Untertitel 2"/>
          <p:cNvSpPr>
            <a:spLocks noGrp="1"/>
          </p:cNvSpPr>
          <p:nvPr>
            <p:ph type="subTitle" idx="1"/>
          </p:nvPr>
        </p:nvSpPr>
        <p:spPr/>
        <p:txBody>
          <a:bodyPr/>
          <a:lstStyle/>
          <a:p>
            <a:r>
              <a:rPr lang="de-AT" dirty="0" smtClean="0"/>
              <a:t>Zwischen </a:t>
            </a:r>
            <a:r>
              <a:rPr lang="de-AT" dirty="0" err="1" smtClean="0"/>
              <a:t>Coronakrise</a:t>
            </a:r>
            <a:r>
              <a:rPr lang="de-AT" dirty="0" smtClean="0"/>
              <a:t> und Klimakatastrophe</a:t>
            </a:r>
            <a:endParaRPr lang="de-AT"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6537" y="5609420"/>
            <a:ext cx="1008112" cy="987814"/>
          </a:xfrm>
          <a:prstGeom prst="rect">
            <a:avLst/>
          </a:prstGeom>
        </p:spPr>
      </p:pic>
    </p:spTree>
    <p:extLst>
      <p:ext uri="{BB962C8B-B14F-4D97-AF65-F5344CB8AC3E}">
        <p14:creationId xmlns:p14="http://schemas.microsoft.com/office/powerpoint/2010/main" val="2693380765"/>
      </p:ext>
    </p:extLst>
  </p:cSld>
  <p:clrMapOvr>
    <a:masterClrMapping/>
  </p:clrMapOvr>
  <mc:AlternateContent xmlns:mc="http://schemas.openxmlformats.org/markup-compatibility/2006" xmlns:p14="http://schemas.microsoft.com/office/powerpoint/2010/main">
    <mc:Choice Requires="p14">
      <p:transition spd="slow" p14:dur="2000" advTm="4527"/>
    </mc:Choice>
    <mc:Fallback xmlns="">
      <p:transition spd="slow" advTm="452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481" y="429127"/>
            <a:ext cx="8596668" cy="1320800"/>
          </a:xfrm>
        </p:spPr>
        <p:txBody>
          <a:bodyPr>
            <a:normAutofit fontScale="90000"/>
          </a:bodyPr>
          <a:lstStyle/>
          <a:p>
            <a:r>
              <a:rPr lang="de-AT" dirty="0"/>
              <a:t>Genauer erklärt wird „Nachhaltigkeit“ im folgenden </a:t>
            </a:r>
            <a:r>
              <a:rPr lang="de-AT" dirty="0" smtClean="0"/>
              <a:t>Video:</a:t>
            </a:r>
            <a:r>
              <a:rPr lang="de-AT" dirty="0"/>
              <a:t/>
            </a:r>
            <a:br>
              <a:rPr lang="de-AT" dirty="0"/>
            </a:br>
            <a:endParaRPr lang="de-AT" dirty="0"/>
          </a:p>
        </p:txBody>
      </p:sp>
      <p:pic>
        <p:nvPicPr>
          <p:cNvPr id="4" name="AWZIqDEotak"/>
          <p:cNvPicPr>
            <a:picLocks noGrp="1" noRot="1" noChangeAspect="1"/>
          </p:cNvPicPr>
          <p:nvPr>
            <p:ph idx="1"/>
            <a:videoFile r:link="rId1"/>
          </p:nvPr>
        </p:nvPicPr>
        <p:blipFill>
          <a:blip r:embed="rId3"/>
          <a:stretch>
            <a:fillRect/>
          </a:stretch>
        </p:blipFill>
        <p:spPr>
          <a:xfrm>
            <a:off x="591569" y="1581485"/>
            <a:ext cx="8674617" cy="4879473"/>
          </a:xfrm>
          <a:prstGeom prst="rect">
            <a:avLst/>
          </a:prstGeom>
        </p:spPr>
      </p:pic>
      <p:pic>
        <p:nvPicPr>
          <p:cNvPr id="5"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60354976"/>
      </p:ext>
    </p:extLst>
  </p:cSld>
  <p:clrMapOvr>
    <a:masterClrMapping/>
  </p:clrMapOvr>
  <mc:AlternateContent xmlns:mc="http://schemas.openxmlformats.org/markup-compatibility/2006" xmlns:p14="http://schemas.microsoft.com/office/powerpoint/2010/main">
    <mc:Choice Requires="p14">
      <p:transition spd="slow" p14:dur="2000" advTm="1033"/>
    </mc:Choice>
    <mc:Fallback xmlns="">
      <p:transition spd="slow" advTm="1033"/>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Jeder kann zum Klimaschutz beitragen! </a:t>
            </a:r>
            <a:br>
              <a:rPr lang="de-AT" dirty="0"/>
            </a:br>
            <a:endParaRPr lang="de-AT" dirty="0"/>
          </a:p>
        </p:txBody>
      </p:sp>
      <p:sp>
        <p:nvSpPr>
          <p:cNvPr id="3" name="Inhaltsplatzhalter 2"/>
          <p:cNvSpPr>
            <a:spLocks noGrp="1"/>
          </p:cNvSpPr>
          <p:nvPr>
            <p:ph idx="1"/>
          </p:nvPr>
        </p:nvSpPr>
        <p:spPr>
          <a:xfrm>
            <a:off x="677334" y="1763547"/>
            <a:ext cx="8596668" cy="3880773"/>
          </a:xfrm>
        </p:spPr>
        <p:txBody>
          <a:bodyPr/>
          <a:lstStyle/>
          <a:p>
            <a:r>
              <a:rPr lang="de-AT" sz="2800" dirty="0">
                <a:solidFill>
                  <a:schemeClr val="tx1"/>
                </a:solidFill>
              </a:rPr>
              <a:t>Vermeiden, reduzieren und </a:t>
            </a:r>
            <a:r>
              <a:rPr lang="de-AT" sz="2800" dirty="0" smtClean="0">
                <a:solidFill>
                  <a:schemeClr val="tx1"/>
                </a:solidFill>
              </a:rPr>
              <a:t>kompensieren</a:t>
            </a:r>
          </a:p>
          <a:p>
            <a:r>
              <a:rPr lang="de-AT" sz="2800" dirty="0">
                <a:solidFill>
                  <a:schemeClr val="tx1"/>
                </a:solidFill>
              </a:rPr>
              <a:t>Verantwortung für unseren eigenen ökologischen Fußabdruck </a:t>
            </a:r>
            <a:r>
              <a:rPr lang="de-AT" sz="2800" dirty="0" smtClean="0">
                <a:solidFill>
                  <a:schemeClr val="tx1"/>
                </a:solidFill>
              </a:rPr>
              <a:t>übernehmen</a:t>
            </a:r>
          </a:p>
          <a:p>
            <a:r>
              <a:rPr lang="de-AT" sz="2800" dirty="0">
                <a:solidFill>
                  <a:schemeClr val="tx1"/>
                </a:solidFill>
              </a:rPr>
              <a:t>Zu den wichtigsten alltäglichen Ursachen schädlicher Emissionen gehören </a:t>
            </a:r>
            <a:r>
              <a:rPr lang="de-AT" sz="2800" u="sng" dirty="0">
                <a:solidFill>
                  <a:schemeClr val="tx1"/>
                </a:solidFill>
              </a:rPr>
              <a:t>Reisen mit dem Auto oder Flugzeug</a:t>
            </a:r>
            <a:r>
              <a:rPr lang="de-AT" sz="2800" dirty="0">
                <a:solidFill>
                  <a:schemeClr val="tx1"/>
                </a:solidFill>
              </a:rPr>
              <a:t>, aber auch </a:t>
            </a:r>
            <a:r>
              <a:rPr lang="de-AT" sz="2800" u="sng" dirty="0">
                <a:solidFill>
                  <a:schemeClr val="tx1"/>
                </a:solidFill>
              </a:rPr>
              <a:t>Heizung und Stromverbrauch</a:t>
            </a:r>
            <a:r>
              <a:rPr lang="de-AT" sz="2800" dirty="0">
                <a:solidFill>
                  <a:schemeClr val="tx1"/>
                </a:solidFill>
              </a:rPr>
              <a:t> sowie das eigene </a:t>
            </a:r>
            <a:r>
              <a:rPr lang="de-AT" sz="2800" u="sng" dirty="0">
                <a:solidFill>
                  <a:schemeClr val="tx1"/>
                </a:solidFill>
              </a:rPr>
              <a:t>Konsum- und Ernährungsverhalten</a:t>
            </a:r>
            <a:r>
              <a:rPr lang="de-AT" sz="2800" dirty="0">
                <a:solidFill>
                  <a:schemeClr val="tx1"/>
                </a:solidFill>
              </a:rPr>
              <a:t>. </a:t>
            </a:r>
          </a:p>
          <a:p>
            <a:endParaRPr lang="de-AT"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590250596"/>
      </p:ext>
    </p:extLst>
  </p:cSld>
  <p:clrMapOvr>
    <a:masterClrMapping/>
  </p:clrMapOvr>
  <mc:AlternateContent xmlns:mc="http://schemas.openxmlformats.org/markup-compatibility/2006" xmlns:p14="http://schemas.microsoft.com/office/powerpoint/2010/main">
    <mc:Choice Requires="p14">
      <p:transition spd="slow" p14:dur="2000" advTm="240"/>
    </mc:Choice>
    <mc:Fallback xmlns="">
      <p:transition spd="slow" advTm="24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Arbeitsauftrag: </a:t>
            </a:r>
          </a:p>
        </p:txBody>
      </p:sp>
      <p:sp>
        <p:nvSpPr>
          <p:cNvPr id="3" name="Inhaltsplatzhalter 2"/>
          <p:cNvSpPr>
            <a:spLocks noGrp="1"/>
          </p:cNvSpPr>
          <p:nvPr>
            <p:ph idx="1"/>
          </p:nvPr>
        </p:nvSpPr>
        <p:spPr>
          <a:xfrm>
            <a:off x="677334" y="1799641"/>
            <a:ext cx="8596668" cy="3880773"/>
          </a:xfrm>
        </p:spPr>
        <p:txBody>
          <a:bodyPr/>
          <a:lstStyle/>
          <a:p>
            <a:pPr marL="0" indent="0">
              <a:buNone/>
            </a:pPr>
            <a:r>
              <a:rPr lang="de-AT" sz="2800" dirty="0">
                <a:solidFill>
                  <a:schemeClr val="tx1"/>
                </a:solidFill>
              </a:rPr>
              <a:t>Jede für sich soll 5 Minuten lang darüber nachdenken, was sie im kommenden Jahr an ihrem Lebensstil verändern kann, um nachhaltiger zu leben. Den Vorsatz auf einen Zettel schreiben und zur Erinnerung in die Brieftasche stecken.</a:t>
            </a:r>
          </a:p>
          <a:p>
            <a:endParaRPr lang="de-AT"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006" y="3601665"/>
            <a:ext cx="4054643" cy="3040982"/>
          </a:xfrm>
          <a:prstGeom prst="rect">
            <a:avLst/>
          </a:prstGeom>
          <a:effectLst>
            <a:softEdge rad="317500"/>
          </a:effectLst>
        </p:spPr>
      </p:pic>
      <p:pic>
        <p:nvPicPr>
          <p:cNvPr id="5"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315553828"/>
      </p:ext>
    </p:extLst>
  </p:cSld>
  <p:clrMapOvr>
    <a:masterClrMapping/>
  </p:clrMapOvr>
  <mc:AlternateContent xmlns:mc="http://schemas.openxmlformats.org/markup-compatibility/2006" xmlns:p14="http://schemas.microsoft.com/office/powerpoint/2010/main">
    <mc:Choice Requires="p14">
      <p:transition spd="slow" p14:dur="2000" advTm="703"/>
    </mc:Choice>
    <mc:Fallback xmlns="">
      <p:transition spd="slow" advTm="70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Webtipps</a:t>
            </a:r>
            <a:r>
              <a:rPr lang="de-AT" dirty="0"/>
              <a:t>: </a:t>
            </a:r>
            <a:br>
              <a:rPr lang="de-AT" dirty="0"/>
            </a:br>
            <a:endParaRPr lang="de-AT" dirty="0"/>
          </a:p>
        </p:txBody>
      </p:sp>
      <p:sp>
        <p:nvSpPr>
          <p:cNvPr id="3" name="Inhaltsplatzhalter 2"/>
          <p:cNvSpPr>
            <a:spLocks noGrp="1"/>
          </p:cNvSpPr>
          <p:nvPr>
            <p:ph idx="1"/>
          </p:nvPr>
        </p:nvSpPr>
        <p:spPr>
          <a:xfrm>
            <a:off x="677334" y="1930401"/>
            <a:ext cx="8596668" cy="4110962"/>
          </a:xfrm>
        </p:spPr>
        <p:txBody>
          <a:bodyPr>
            <a:normAutofit lnSpcReduction="10000"/>
          </a:bodyPr>
          <a:lstStyle/>
          <a:p>
            <a:pPr lvl="0"/>
            <a:r>
              <a:rPr lang="de-AT" sz="2800" dirty="0">
                <a:solidFill>
                  <a:schemeClr val="tx1"/>
                </a:solidFill>
              </a:rPr>
              <a:t>Auf der folgenden Seite können Sie Ihren ökologischen Fußabdruck berechnen: </a:t>
            </a:r>
            <a:r>
              <a:rPr lang="de-AT" sz="2800" u="sng" dirty="0">
                <a:solidFill>
                  <a:schemeClr val="tx1"/>
                </a:solidFill>
                <a:hlinkClick r:id="rId3"/>
              </a:rPr>
              <a:t>https://www.mein-fussabdruck.at/</a:t>
            </a:r>
            <a:r>
              <a:rPr lang="de-AT" sz="2800" dirty="0">
                <a:solidFill>
                  <a:schemeClr val="tx1"/>
                </a:solidFill>
                <a:hlinkClick r:id="rId3"/>
              </a:rPr>
              <a:t> </a:t>
            </a:r>
            <a:endParaRPr lang="de-AT" sz="2800" dirty="0" smtClean="0">
              <a:solidFill>
                <a:schemeClr val="tx1"/>
              </a:solidFill>
            </a:endParaRPr>
          </a:p>
          <a:p>
            <a:pPr marL="0" lvl="0" indent="0">
              <a:buNone/>
            </a:pPr>
            <a:endParaRPr lang="de-AT" sz="2800" dirty="0">
              <a:solidFill>
                <a:schemeClr val="tx1"/>
              </a:solidFill>
            </a:endParaRPr>
          </a:p>
          <a:p>
            <a:pPr lvl="0"/>
            <a:r>
              <a:rPr lang="de-AT" sz="2800" dirty="0">
                <a:solidFill>
                  <a:schemeClr val="tx1"/>
                </a:solidFill>
              </a:rPr>
              <a:t>Auf dieser Seite erhalten Sie Tipps, wie Sie nachhaltiger Leben können: </a:t>
            </a:r>
            <a:endParaRPr lang="de-AT" sz="2800" dirty="0" smtClean="0">
              <a:solidFill>
                <a:schemeClr val="tx1"/>
              </a:solidFill>
            </a:endParaRPr>
          </a:p>
          <a:p>
            <a:pPr marL="358775" lvl="0" indent="0">
              <a:buNone/>
            </a:pPr>
            <a:r>
              <a:rPr lang="de-AT" sz="2800" u="sng" dirty="0" smtClean="0">
                <a:solidFill>
                  <a:schemeClr val="tx1"/>
                </a:solidFill>
                <a:hlinkClick r:id="rId4"/>
              </a:rPr>
              <a:t>https</a:t>
            </a:r>
            <a:r>
              <a:rPr lang="de-AT" sz="2800" u="sng" dirty="0">
                <a:solidFill>
                  <a:schemeClr val="tx1"/>
                </a:solidFill>
                <a:hlinkClick r:id="rId4"/>
              </a:rPr>
              <a:t>://www.wir-leben-nachhaltig.at/aktuell/detailansicht/nachhaltigkeit/</a:t>
            </a:r>
            <a:endParaRPr lang="de-AT" sz="2800" dirty="0">
              <a:solidFill>
                <a:schemeClr val="tx1"/>
              </a:solidFill>
            </a:endParaRPr>
          </a:p>
          <a:p>
            <a:pPr marL="0" indent="0">
              <a:buNone/>
            </a:pPr>
            <a:endParaRPr lang="de-AT" dirty="0"/>
          </a:p>
        </p:txBody>
      </p:sp>
      <p:pic>
        <p:nvPicPr>
          <p:cNvPr id="4" name="Inhaltsplatzhalt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4280122850"/>
      </p:ext>
    </p:extLst>
  </p:cSld>
  <p:clrMapOvr>
    <a:masterClrMapping/>
  </p:clrMapOvr>
  <mc:AlternateContent xmlns:mc="http://schemas.openxmlformats.org/markup-compatibility/2006" xmlns:p14="http://schemas.microsoft.com/office/powerpoint/2010/main">
    <mc:Choice Requires="p14">
      <p:transition spd="slow" p14:dur="2000" advTm="392"/>
    </mc:Choice>
    <mc:Fallback xmlns="">
      <p:transition spd="slow" advTm="39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89228" y="3973842"/>
            <a:ext cx="9045603" cy="1646302"/>
          </a:xfrm>
        </p:spPr>
        <p:txBody>
          <a:bodyPr/>
          <a:lstStyle/>
          <a:p>
            <a:pPr algn="ctr"/>
            <a:r>
              <a:rPr lang="de-AT" b="1" dirty="0"/>
              <a:t>Projekte für eine nachhaltige Entwicklung und mehr </a:t>
            </a:r>
            <a:r>
              <a:rPr lang="de-AT" b="1" dirty="0" smtClean="0"/>
              <a:t>Geschlechtergerechtigkeit</a:t>
            </a:r>
            <a:r>
              <a:rPr lang="de-AT" dirty="0"/>
              <a:t/>
            </a:r>
            <a:br>
              <a:rPr lang="de-AT" dirty="0"/>
            </a:br>
            <a:endParaRPr lang="de-AT"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351005139"/>
      </p:ext>
    </p:extLst>
  </p:cSld>
  <p:clrMapOvr>
    <a:masterClrMapping/>
  </p:clrMapOvr>
  <mc:AlternateContent xmlns:mc="http://schemas.openxmlformats.org/markup-compatibility/2006" xmlns:p14="http://schemas.microsoft.com/office/powerpoint/2010/main">
    <mc:Choice Requires="p14">
      <p:transition spd="slow" p14:dur="2000" advTm="432"/>
    </mc:Choice>
    <mc:Fallback xmlns="">
      <p:transition spd="slow" advTm="43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525378"/>
            <a:ext cx="8596668" cy="1320800"/>
          </a:xfrm>
        </p:spPr>
        <p:txBody>
          <a:bodyPr>
            <a:normAutofit/>
          </a:bodyPr>
          <a:lstStyle/>
          <a:p>
            <a:r>
              <a:rPr lang="de-AT" dirty="0" smtClean="0"/>
              <a:t>Projekte 2021</a:t>
            </a:r>
            <a:endParaRPr lang="de-AT" dirty="0"/>
          </a:p>
        </p:txBody>
      </p:sp>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2249" y="1419017"/>
            <a:ext cx="9141793" cy="4536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
        <p:nvSpPr>
          <p:cNvPr id="6" name="Stern mit 5 Zacken 5"/>
          <p:cNvSpPr/>
          <p:nvPr/>
        </p:nvSpPr>
        <p:spPr>
          <a:xfrm>
            <a:off x="6304547" y="3284621"/>
            <a:ext cx="216569"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Stern mit 5 Zacken 6"/>
          <p:cNvSpPr/>
          <p:nvPr/>
        </p:nvSpPr>
        <p:spPr>
          <a:xfrm>
            <a:off x="4819477" y="2553605"/>
            <a:ext cx="283137" cy="26760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Stern mit 5 Zacken 7"/>
          <p:cNvSpPr/>
          <p:nvPr/>
        </p:nvSpPr>
        <p:spPr>
          <a:xfrm>
            <a:off x="4397399" y="2443392"/>
            <a:ext cx="218717" cy="2440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Stern mit 5 Zacken 8"/>
          <p:cNvSpPr/>
          <p:nvPr/>
        </p:nvSpPr>
        <p:spPr>
          <a:xfrm>
            <a:off x="1662220" y="3293270"/>
            <a:ext cx="218717" cy="2440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Stern mit 5 Zacken 9"/>
          <p:cNvSpPr/>
          <p:nvPr/>
        </p:nvSpPr>
        <p:spPr>
          <a:xfrm>
            <a:off x="4580814" y="2443392"/>
            <a:ext cx="300789" cy="2964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Stern mit 5 Zacken 10"/>
          <p:cNvSpPr/>
          <p:nvPr/>
        </p:nvSpPr>
        <p:spPr>
          <a:xfrm>
            <a:off x="8707207" y="4472897"/>
            <a:ext cx="263798" cy="2120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Stern mit 5 Zacken 11"/>
          <p:cNvSpPr/>
          <p:nvPr/>
        </p:nvSpPr>
        <p:spPr>
          <a:xfrm>
            <a:off x="7241936" y="4067847"/>
            <a:ext cx="218717" cy="2440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Stern mit 5 Zacken 12"/>
          <p:cNvSpPr/>
          <p:nvPr/>
        </p:nvSpPr>
        <p:spPr>
          <a:xfrm>
            <a:off x="7460653" y="3415277"/>
            <a:ext cx="398244" cy="404520"/>
          </a:xfrm>
          <a:prstGeom prst="star5">
            <a:avLst>
              <a:gd name="adj" fmla="val 27387"/>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Stern mit 5 Zacken 13"/>
          <p:cNvSpPr/>
          <p:nvPr/>
        </p:nvSpPr>
        <p:spPr>
          <a:xfrm>
            <a:off x="4916905" y="4440909"/>
            <a:ext cx="201065" cy="2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402531320"/>
      </p:ext>
    </p:extLst>
  </p:cSld>
  <p:clrMapOvr>
    <a:masterClrMapping/>
  </p:clrMapOvr>
  <mc:AlternateContent xmlns:mc="http://schemas.openxmlformats.org/markup-compatibility/2006" xmlns:p14="http://schemas.microsoft.com/office/powerpoint/2010/main">
    <mc:Choice Requires="p14">
      <p:transition spd="slow" p14:dur="2000" advTm="464"/>
    </mc:Choice>
    <mc:Fallback xmlns="">
      <p:transition spd="slow" advTm="46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6187" y="5715545"/>
            <a:ext cx="8596668" cy="790832"/>
          </a:xfrm>
        </p:spPr>
        <p:txBody>
          <a:bodyPr>
            <a:normAutofit fontScale="90000"/>
          </a:bodyPr>
          <a:lstStyle/>
          <a:p>
            <a:r>
              <a:rPr lang="de-AT" dirty="0" smtClean="0"/>
              <a:t>Ökonomisches </a:t>
            </a:r>
            <a:r>
              <a:rPr lang="de-AT" dirty="0" err="1" smtClean="0"/>
              <a:t>Empowerment</a:t>
            </a:r>
            <a:r>
              <a:rPr lang="de-AT" dirty="0" smtClean="0"/>
              <a:t> durch nachhaltige Anbaumethoden in Indonesien</a:t>
            </a:r>
            <a:endParaRPr lang="de-AT"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9025" y="247492"/>
            <a:ext cx="7188412" cy="5391308"/>
          </a:xfrm>
        </p:spPr>
      </p:pic>
      <p:pic>
        <p:nvPicPr>
          <p:cNvPr id="5"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4177862397"/>
      </p:ext>
    </p:extLst>
  </p:cSld>
  <p:clrMapOvr>
    <a:masterClrMapping/>
  </p:clrMapOvr>
  <mc:AlternateContent xmlns:mc="http://schemas.openxmlformats.org/markup-compatibility/2006" xmlns:p14="http://schemas.microsoft.com/office/powerpoint/2010/main">
    <mc:Choice Requires="p14">
      <p:transition spd="slow" p14:dur="2000" advTm="448"/>
    </mc:Choice>
    <mc:Fallback xmlns="">
      <p:transition spd="slow" advTm="448"/>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6187" y="5811795"/>
            <a:ext cx="8596668" cy="790832"/>
          </a:xfrm>
        </p:spPr>
        <p:txBody>
          <a:bodyPr>
            <a:normAutofit fontScale="90000"/>
          </a:bodyPr>
          <a:lstStyle/>
          <a:p>
            <a:r>
              <a:rPr lang="de-AT" dirty="0" smtClean="0"/>
              <a:t>Fischerfamilien nutzen ihre Lebensgrundlagen nachhaltig auf den Philippinen</a:t>
            </a:r>
            <a:endParaRPr lang="de-AT"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2151" y="334243"/>
            <a:ext cx="7324739" cy="5477552"/>
          </a:xfrm>
        </p:spPr>
      </p:pic>
      <p:pic>
        <p:nvPicPr>
          <p:cNvPr id="6"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63648582"/>
      </p:ext>
    </p:extLst>
  </p:cSld>
  <p:clrMapOvr>
    <a:masterClrMapping/>
  </p:clrMapOvr>
  <mc:AlternateContent xmlns:mc="http://schemas.openxmlformats.org/markup-compatibility/2006" xmlns:p14="http://schemas.microsoft.com/office/powerpoint/2010/main">
    <mc:Choice Requires="p14">
      <p:transition spd="slow" p14:dur="2000" advTm="400"/>
    </mc:Choice>
    <mc:Fallback xmlns="">
      <p:transition spd="slow" advTm="4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6187" y="5811795"/>
            <a:ext cx="8596668" cy="790832"/>
          </a:xfrm>
        </p:spPr>
        <p:txBody>
          <a:bodyPr>
            <a:normAutofit fontScale="90000"/>
          </a:bodyPr>
          <a:lstStyle/>
          <a:p>
            <a:r>
              <a:rPr lang="de-AT" dirty="0" smtClean="0"/>
              <a:t>Indigene Lehrkräfte und Öko-Schulen stärken auf den Philippinen</a:t>
            </a:r>
            <a:endParaRPr lang="de-AT"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228" y="173380"/>
            <a:ext cx="7427572" cy="5554453"/>
          </a:xfrm>
        </p:spPr>
      </p:pic>
      <p:pic>
        <p:nvPicPr>
          <p:cNvPr id="6"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3591002701"/>
      </p:ext>
    </p:extLst>
  </p:cSld>
  <p:clrMapOvr>
    <a:masterClrMapping/>
  </p:clrMapOvr>
  <mc:AlternateContent xmlns:mc="http://schemas.openxmlformats.org/markup-compatibility/2006" xmlns:p14="http://schemas.microsoft.com/office/powerpoint/2010/main">
    <mc:Choice Requires="p14">
      <p:transition spd="slow" p14:dur="2000" advTm="336"/>
    </mc:Choice>
    <mc:Fallback xmlns="">
      <p:transition spd="slow" advTm="336"/>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4912" y="850772"/>
            <a:ext cx="8596668" cy="3880773"/>
          </a:xfrm>
        </p:spPr>
        <p:txBody>
          <a:bodyPr>
            <a:normAutofit/>
          </a:bodyPr>
          <a:lstStyle/>
          <a:p>
            <a:pPr marL="0" indent="0" algn="ctr">
              <a:buNone/>
            </a:pPr>
            <a:r>
              <a:rPr lang="de-AT" sz="4000" dirty="0">
                <a:effectLst>
                  <a:outerShdw blurRad="38100" dist="38100" dir="2700000" algn="tl">
                    <a:srgbClr val="000000">
                      <a:alpha val="43137"/>
                    </a:srgbClr>
                  </a:outerShdw>
                </a:effectLst>
              </a:rPr>
              <a:t>In dieser herausfordernden Zeit ist es umso wichtiger unsere Projektpartner*innen zu </a:t>
            </a:r>
            <a:r>
              <a:rPr lang="de-AT" sz="4000" dirty="0" smtClean="0">
                <a:effectLst>
                  <a:outerShdw blurRad="38100" dist="38100" dir="2700000" algn="tl">
                    <a:srgbClr val="000000">
                      <a:alpha val="43137"/>
                    </a:srgbClr>
                  </a:outerShdw>
                </a:effectLst>
              </a:rPr>
              <a:t>unterstützen! </a:t>
            </a:r>
            <a:endParaRPr lang="de-AT" sz="4000" dirty="0">
              <a:effectLst>
                <a:outerShdw blurRad="38100" dist="38100" dir="2700000" algn="tl">
                  <a:srgbClr val="000000">
                    <a:alpha val="43137"/>
                  </a:srgbClr>
                </a:outerShdw>
              </a:effectLst>
            </a:endParaRPr>
          </a:p>
        </p:txBody>
      </p:sp>
      <p:pic>
        <p:nvPicPr>
          <p:cNvPr id="4" name="Inhaltsplatzhalt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73" y="3620534"/>
            <a:ext cx="2284752" cy="1713564"/>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115" y="4048994"/>
            <a:ext cx="1828902" cy="2450663"/>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1081" y="3880988"/>
            <a:ext cx="2551671" cy="1701114"/>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681510" y="4277579"/>
            <a:ext cx="2716927" cy="1727229"/>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40" y="4957121"/>
            <a:ext cx="2270897" cy="1703173"/>
          </a:xfrm>
          <a:prstGeom prst="rect">
            <a:avLst/>
          </a:prstGeom>
        </p:spPr>
      </p:pic>
    </p:spTree>
    <p:extLst>
      <p:ext uri="{BB962C8B-B14F-4D97-AF65-F5344CB8AC3E}">
        <p14:creationId xmlns:p14="http://schemas.microsoft.com/office/powerpoint/2010/main" val="4101587320"/>
      </p:ext>
    </p:extLst>
  </p:cSld>
  <p:clrMapOvr>
    <a:masterClrMapping/>
  </p:clrMapOvr>
  <mc:AlternateContent xmlns:mc="http://schemas.openxmlformats.org/markup-compatibility/2006" xmlns:p14="http://schemas.microsoft.com/office/powerpoint/2010/main">
    <mc:Choice Requires="p14">
      <p:transition spd="slow" p14:dur="2000" advTm="800"/>
    </mc:Choice>
    <mc:Fallback xmlns="">
      <p:transition spd="slow" advTm="8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Welche Folgen hat das Covid-19 Virus?</a:t>
            </a:r>
            <a:endParaRPr lang="de-AT" dirty="0"/>
          </a:p>
        </p:txBody>
      </p:sp>
      <p:sp>
        <p:nvSpPr>
          <p:cNvPr id="4" name="Inhaltsplatzhalter 3"/>
          <p:cNvSpPr>
            <a:spLocks noGrp="1"/>
          </p:cNvSpPr>
          <p:nvPr>
            <p:ph sz="half" idx="2"/>
          </p:nvPr>
        </p:nvSpPr>
        <p:spPr>
          <a:xfrm>
            <a:off x="677334" y="1930400"/>
            <a:ext cx="4185623" cy="3064482"/>
          </a:xfrm>
        </p:spPr>
        <p:txBody>
          <a:bodyPr>
            <a:normAutofit/>
          </a:bodyPr>
          <a:lstStyle/>
          <a:p>
            <a:r>
              <a:rPr lang="de-AT" sz="2800" dirty="0"/>
              <a:t>Covid-19 verschärft Armut </a:t>
            </a:r>
            <a:r>
              <a:rPr lang="de-AT" sz="2800" dirty="0" smtClean="0"/>
              <a:t>weltweit</a:t>
            </a:r>
          </a:p>
          <a:p>
            <a:pPr marL="0" indent="0">
              <a:buNone/>
            </a:pPr>
            <a:endParaRPr lang="de-AT" sz="2800" dirty="0" smtClean="0"/>
          </a:p>
          <a:p>
            <a:r>
              <a:rPr lang="de-AT" sz="2800" dirty="0"/>
              <a:t>Die </a:t>
            </a:r>
            <a:r>
              <a:rPr lang="de-AT" sz="2800" dirty="0" smtClean="0"/>
              <a:t>bestehende </a:t>
            </a:r>
            <a:r>
              <a:rPr lang="de-AT" sz="2800" dirty="0"/>
              <a:t>globale Ungleichheit wird verstärkt</a:t>
            </a:r>
          </a:p>
          <a:p>
            <a:endParaRPr lang="de-AT" sz="2800" dirty="0" smtClean="0"/>
          </a:p>
          <a:p>
            <a:endParaRPr lang="de-AT" sz="2800" dirty="0"/>
          </a:p>
          <a:p>
            <a:endParaRPr lang="de-AT" sz="2500" dirty="0"/>
          </a:p>
        </p:txBody>
      </p:sp>
      <p:sp>
        <p:nvSpPr>
          <p:cNvPr id="6" name="Inhaltsplatzhalter 5"/>
          <p:cNvSpPr>
            <a:spLocks noGrp="1"/>
          </p:cNvSpPr>
          <p:nvPr>
            <p:ph sz="quarter" idx="4"/>
          </p:nvPr>
        </p:nvSpPr>
        <p:spPr>
          <a:xfrm>
            <a:off x="4975668" y="1930400"/>
            <a:ext cx="4564572" cy="3304117"/>
          </a:xfrm>
        </p:spPr>
        <p:txBody>
          <a:bodyPr>
            <a:normAutofit/>
          </a:bodyPr>
          <a:lstStyle/>
          <a:p>
            <a:r>
              <a:rPr lang="de-AT" sz="2800" dirty="0" smtClean="0"/>
              <a:t>Strukturelle Probleme werden sichtbar</a:t>
            </a:r>
          </a:p>
          <a:p>
            <a:endParaRPr lang="de-AT" sz="2800" dirty="0"/>
          </a:p>
          <a:p>
            <a:r>
              <a:rPr lang="de-AT" sz="2800" dirty="0" smtClean="0"/>
              <a:t>Massenarbeitslosigkeit und Wirtschaftskrise</a:t>
            </a:r>
          </a:p>
          <a:p>
            <a:endParaRPr lang="de-AT" sz="2800" dirty="0"/>
          </a:p>
          <a:p>
            <a:endParaRPr lang="de-AT" sz="2800" dirty="0"/>
          </a:p>
        </p:txBody>
      </p:sp>
      <p:sp>
        <p:nvSpPr>
          <p:cNvPr id="7" name="Inhaltsplatzhalter 3"/>
          <p:cNvSpPr txBox="1">
            <a:spLocks/>
          </p:cNvSpPr>
          <p:nvPr/>
        </p:nvSpPr>
        <p:spPr>
          <a:xfrm>
            <a:off x="2062480" y="5346277"/>
            <a:ext cx="6207760" cy="13390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AT" sz="2800" dirty="0" smtClean="0"/>
              <a:t>Steigender Nationalismus und undemokratische Tendenzen </a:t>
            </a:r>
          </a:p>
          <a:p>
            <a:pPr marL="0" indent="0">
              <a:buFont typeface="Wingdings 3" charset="2"/>
              <a:buNone/>
            </a:pPr>
            <a:endParaRPr lang="de-AT" sz="2800" dirty="0" smtClean="0"/>
          </a:p>
          <a:p>
            <a:pPr marL="0" indent="0">
              <a:buNone/>
            </a:pPr>
            <a:endParaRPr lang="de-AT" sz="2800" dirty="0" smtClean="0"/>
          </a:p>
          <a:p>
            <a:endParaRPr lang="de-AT" sz="2800" dirty="0" smtClean="0"/>
          </a:p>
          <a:p>
            <a:endParaRPr lang="de-AT" sz="2500" dirty="0"/>
          </a:p>
        </p:txBody>
      </p:sp>
      <p:pic>
        <p:nvPicPr>
          <p:cNvPr id="8"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850387171"/>
      </p:ext>
    </p:extLst>
  </p:cSld>
  <p:clrMapOvr>
    <a:masterClrMapping/>
  </p:clrMapOvr>
  <mc:AlternateContent xmlns:mc="http://schemas.openxmlformats.org/markup-compatibility/2006" xmlns:p14="http://schemas.microsoft.com/office/powerpoint/2010/main">
    <mc:Choice Requires="p14">
      <p:transition spd="slow" p14:dur="2000" advTm="2413"/>
    </mc:Choice>
    <mc:Fallback xmlns="">
      <p:transition spd="slow" advTm="2413"/>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5550" y="1771136"/>
            <a:ext cx="8596668" cy="3702908"/>
          </a:xfrm>
        </p:spPr>
        <p:txBody>
          <a:bodyPr>
            <a:normAutofit/>
          </a:bodyPr>
          <a:lstStyle/>
          <a:p>
            <a:pPr algn="ctr"/>
            <a:r>
              <a:rPr lang="de-AT" sz="6000" b="1" dirty="0">
                <a:effectLst>
                  <a:outerShdw blurRad="38100" dist="38100" dir="2700000" algn="tl">
                    <a:srgbClr val="000000">
                      <a:alpha val="43137"/>
                    </a:srgbClr>
                  </a:outerShdw>
                </a:effectLst>
              </a:rPr>
              <a:t>Vielen Dank für Ihre </a:t>
            </a:r>
            <a:r>
              <a:rPr lang="de-AT" sz="6000" b="1" dirty="0" smtClean="0">
                <a:effectLst>
                  <a:outerShdw blurRad="38100" dist="38100" dir="2700000" algn="tl">
                    <a:srgbClr val="000000">
                      <a:alpha val="43137"/>
                    </a:srgbClr>
                  </a:outerShdw>
                </a:effectLst>
              </a:rPr>
              <a:t>Unterstützung</a:t>
            </a:r>
            <a:r>
              <a:rPr lang="de-AT" sz="6000" b="1" dirty="0">
                <a:effectLst>
                  <a:outerShdw blurRad="38100" dist="38100" dir="2700000" algn="tl">
                    <a:srgbClr val="000000">
                      <a:alpha val="43137"/>
                    </a:srgbClr>
                  </a:outerShdw>
                </a:effectLst>
              </a:rPr>
              <a:t>!</a:t>
            </a:r>
            <a:r>
              <a:rPr lang="de-AT" b="1" dirty="0">
                <a:effectLst>
                  <a:outerShdw blurRad="38100" dist="38100" dir="2700000" algn="tl">
                    <a:srgbClr val="000000">
                      <a:alpha val="43137"/>
                    </a:srgbClr>
                  </a:outerShdw>
                </a:effectLst>
              </a:rPr>
              <a:t/>
            </a:r>
            <a:br>
              <a:rPr lang="de-AT" b="1" dirty="0">
                <a:effectLst>
                  <a:outerShdw blurRad="38100" dist="38100" dir="2700000" algn="tl">
                    <a:srgbClr val="000000">
                      <a:alpha val="43137"/>
                    </a:srgbClr>
                  </a:outerShdw>
                </a:effectLst>
              </a:rPr>
            </a:br>
            <a:endParaRPr lang="de-AT" b="1" dirty="0">
              <a:effectLst>
                <a:outerShdw blurRad="38100" dist="38100" dir="2700000" algn="tl">
                  <a:srgbClr val="000000">
                    <a:alpha val="43137"/>
                  </a:srgbClr>
                </a:outerShdw>
              </a:effectLst>
            </a:endParaRPr>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015912183"/>
      </p:ext>
    </p:extLst>
  </p:cSld>
  <p:clrMapOvr>
    <a:masterClrMapping/>
  </p:clrMapOvr>
  <mc:AlternateContent xmlns:mc="http://schemas.openxmlformats.org/markup-compatibility/2006" xmlns:p14="http://schemas.microsoft.com/office/powerpoint/2010/main">
    <mc:Choice Requires="p14">
      <p:transition spd="slow" p14:dur="2000" advTm="400"/>
    </mc:Choice>
    <mc:Fallback xmlns="">
      <p:transition spd="slow" advTm="4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29052" y="1221475"/>
            <a:ext cx="8596668" cy="3880773"/>
          </a:xfrm>
        </p:spPr>
        <p:txBody>
          <a:bodyPr>
            <a:noAutofit/>
          </a:bodyPr>
          <a:lstStyle/>
          <a:p>
            <a:pPr marL="0" indent="0" algn="ctr">
              <a:buNone/>
            </a:pPr>
            <a:r>
              <a:rPr lang="de-AT" sz="3500" dirty="0" smtClean="0">
                <a:solidFill>
                  <a:schemeClr val="tx1"/>
                </a:solidFill>
              </a:rPr>
              <a:t>Projektreferentin Verena Bauer projekte@weltgebetstag.at </a:t>
            </a:r>
          </a:p>
          <a:p>
            <a:pPr marL="0" indent="0" algn="ctr">
              <a:buNone/>
            </a:pPr>
            <a:endParaRPr lang="de-AT" sz="3500" dirty="0" smtClean="0">
              <a:solidFill>
                <a:schemeClr val="tx1"/>
              </a:solidFill>
            </a:endParaRPr>
          </a:p>
          <a:p>
            <a:pPr marL="0" indent="0" algn="ctr">
              <a:buNone/>
            </a:pPr>
            <a:r>
              <a:rPr lang="de-AT" sz="3500" dirty="0" smtClean="0">
                <a:solidFill>
                  <a:schemeClr val="tx1"/>
                </a:solidFill>
              </a:rPr>
              <a:t>Detaillierte Projektbeschreibungen unter:  www.weltgebetstag.at/projekte</a:t>
            </a:r>
          </a:p>
          <a:p>
            <a:endParaRPr lang="de-AT" sz="3000"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009397567"/>
      </p:ext>
    </p:extLst>
  </p:cSld>
  <p:clrMapOvr>
    <a:masterClrMapping/>
  </p:clrMapOvr>
  <mc:AlternateContent xmlns:mc="http://schemas.openxmlformats.org/markup-compatibility/2006" xmlns:p14="http://schemas.microsoft.com/office/powerpoint/2010/main">
    <mc:Choice Requires="p14">
      <p:transition spd="slow" p14:dur="2000" advTm="472"/>
    </mc:Choice>
    <mc:Fallback xmlns="">
      <p:transition spd="slow" advTm="47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Welche Auswirkungen hat Covid-19 auf Frauen und Mädchen?</a:t>
            </a:r>
            <a:endParaRPr lang="de-AT" dirty="0"/>
          </a:p>
        </p:txBody>
      </p:sp>
      <p:sp>
        <p:nvSpPr>
          <p:cNvPr id="4" name="Inhaltsplatzhalter 3"/>
          <p:cNvSpPr>
            <a:spLocks noGrp="1"/>
          </p:cNvSpPr>
          <p:nvPr>
            <p:ph sz="half" idx="2"/>
          </p:nvPr>
        </p:nvSpPr>
        <p:spPr>
          <a:xfrm>
            <a:off x="675745" y="2225040"/>
            <a:ext cx="5237375" cy="4419599"/>
          </a:xfrm>
        </p:spPr>
        <p:txBody>
          <a:bodyPr>
            <a:normAutofit lnSpcReduction="10000"/>
          </a:bodyPr>
          <a:lstStyle/>
          <a:p>
            <a:r>
              <a:rPr lang="de-AT" sz="2800" dirty="0" smtClean="0"/>
              <a:t>Rückschlag bei Frauenrechten</a:t>
            </a:r>
          </a:p>
          <a:p>
            <a:endParaRPr lang="de-AT" sz="2800" dirty="0" smtClean="0"/>
          </a:p>
          <a:p>
            <a:r>
              <a:rPr lang="de-AT" sz="2800" dirty="0" smtClean="0"/>
              <a:t>ökonomisch und sozial stärker von Auswirkungen betroffen</a:t>
            </a:r>
          </a:p>
          <a:p>
            <a:endParaRPr lang="de-AT" sz="2800" dirty="0"/>
          </a:p>
          <a:p>
            <a:r>
              <a:rPr lang="de-AT" sz="2800" dirty="0" smtClean="0"/>
              <a:t>Frauen in der Krise besonders verletzlich</a:t>
            </a:r>
          </a:p>
          <a:p>
            <a:endParaRPr lang="de-AT" sz="2800" dirty="0"/>
          </a:p>
          <a:p>
            <a:pPr marL="0" indent="0">
              <a:buNone/>
            </a:pPr>
            <a:endParaRPr lang="de-AT" sz="2800"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0" y="1798320"/>
            <a:ext cx="3048000" cy="4064000"/>
          </a:xfrm>
          <a:prstGeom prst="rect">
            <a:avLst/>
          </a:prstGeom>
        </p:spPr>
      </p:pic>
      <p:pic>
        <p:nvPicPr>
          <p:cNvPr id="8"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744474395"/>
      </p:ext>
    </p:extLst>
  </p:cSld>
  <p:clrMapOvr>
    <a:masterClrMapping/>
  </p:clrMapOvr>
  <mc:AlternateContent xmlns:mc="http://schemas.openxmlformats.org/markup-compatibility/2006" xmlns:p14="http://schemas.microsoft.com/office/powerpoint/2010/main">
    <mc:Choice Requires="p14">
      <p:transition spd="slow" p14:dur="2000" advTm="18665"/>
    </mc:Choice>
    <mc:Fallback xmlns="">
      <p:transition spd="slow" advTm="1866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7015" y="447040"/>
            <a:ext cx="8596668" cy="1473200"/>
          </a:xfrm>
        </p:spPr>
        <p:txBody>
          <a:bodyPr/>
          <a:lstStyle/>
          <a:p>
            <a:r>
              <a:rPr lang="de-AT" dirty="0" smtClean="0"/>
              <a:t>Besonders relevante Bereich:</a:t>
            </a:r>
            <a:endParaRPr lang="de-AT" dirty="0"/>
          </a:p>
        </p:txBody>
      </p:sp>
      <p:sp>
        <p:nvSpPr>
          <p:cNvPr id="3" name="Textplatzhalter 2"/>
          <p:cNvSpPr>
            <a:spLocks noGrp="1"/>
          </p:cNvSpPr>
          <p:nvPr>
            <p:ph type="body" idx="1"/>
          </p:nvPr>
        </p:nvSpPr>
        <p:spPr>
          <a:xfrm>
            <a:off x="778935" y="2188238"/>
            <a:ext cx="3203785" cy="1052802"/>
          </a:xfrm>
        </p:spPr>
        <p:txBody>
          <a:bodyPr>
            <a:normAutofit/>
          </a:bodyPr>
          <a:lstStyle/>
          <a:p>
            <a:r>
              <a:rPr lang="de-AT" sz="2800" dirty="0" smtClean="0"/>
              <a:t>Zunahme von häuslicher Gewalt</a:t>
            </a:r>
            <a:endParaRPr lang="de-AT" sz="2800" dirty="0"/>
          </a:p>
        </p:txBody>
      </p:sp>
      <p:sp>
        <p:nvSpPr>
          <p:cNvPr id="4" name="Textplatzhalter 2"/>
          <p:cNvSpPr txBox="1">
            <a:spLocks/>
          </p:cNvSpPr>
          <p:nvPr/>
        </p:nvSpPr>
        <p:spPr>
          <a:xfrm>
            <a:off x="657015" y="4759548"/>
            <a:ext cx="6014720" cy="173736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de-AT" sz="2800" dirty="0" smtClean="0"/>
              <a:t>Stimmen von Frauen und Mädchen werden bei der Maßnahmenplanung zu wenig berücksichtigt</a:t>
            </a:r>
            <a:endParaRPr lang="de-AT" sz="2800" dirty="0"/>
          </a:p>
        </p:txBody>
      </p:sp>
      <p:sp>
        <p:nvSpPr>
          <p:cNvPr id="5" name="Textplatzhalter 2"/>
          <p:cNvSpPr txBox="1">
            <a:spLocks/>
          </p:cNvSpPr>
          <p:nvPr/>
        </p:nvSpPr>
        <p:spPr>
          <a:xfrm>
            <a:off x="5704428" y="2819336"/>
            <a:ext cx="4104640" cy="1539579"/>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de-AT" sz="2800" dirty="0" smtClean="0"/>
              <a:t>Ungleiche Verteilung von Pflege und Hausarbeit </a:t>
            </a:r>
            <a:endParaRPr lang="de-AT" sz="2800" dirty="0"/>
          </a:p>
        </p:txBody>
      </p:sp>
      <p:pic>
        <p:nvPicPr>
          <p:cNvPr id="6"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753720745"/>
      </p:ext>
    </p:extLst>
  </p:cSld>
  <p:clrMapOvr>
    <a:masterClrMapping/>
  </p:clrMapOvr>
  <mc:AlternateContent xmlns:mc="http://schemas.openxmlformats.org/markup-compatibility/2006" xmlns:p14="http://schemas.microsoft.com/office/powerpoint/2010/main">
    <mc:Choice Requires="p14">
      <p:transition spd="slow" p14:dur="2000" advTm="3656"/>
    </mc:Choice>
    <mc:Fallback xmlns="">
      <p:transition spd="slow" advTm="365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sollte gemacht werden?</a:t>
            </a:r>
            <a:endParaRPr lang="de-AT" dirty="0"/>
          </a:p>
        </p:txBody>
      </p:sp>
      <p:sp>
        <p:nvSpPr>
          <p:cNvPr id="3" name="Inhaltsplatzhalter 2"/>
          <p:cNvSpPr>
            <a:spLocks noGrp="1"/>
          </p:cNvSpPr>
          <p:nvPr>
            <p:ph idx="1"/>
          </p:nvPr>
        </p:nvSpPr>
        <p:spPr>
          <a:xfrm>
            <a:off x="474134" y="1930401"/>
            <a:ext cx="8101975" cy="2540000"/>
          </a:xfrm>
        </p:spPr>
        <p:txBody>
          <a:bodyPr>
            <a:normAutofit fontScale="92500"/>
          </a:bodyPr>
          <a:lstStyle/>
          <a:p>
            <a:r>
              <a:rPr lang="de-AT" sz="2800" dirty="0" smtClean="0"/>
              <a:t>Mitsprache von Frauen bei der Corona-Bekämpfung</a:t>
            </a:r>
          </a:p>
          <a:p>
            <a:r>
              <a:rPr lang="de-AT" sz="2800" dirty="0" smtClean="0"/>
              <a:t>Gendergerechte Covid-19 Maßnahmen</a:t>
            </a:r>
          </a:p>
          <a:p>
            <a:r>
              <a:rPr lang="de-AT" sz="2800" dirty="0" smtClean="0"/>
              <a:t>Ein neues Wirtschaftssystem, das auf Nachhaltigkeit setzt und Existenz sichernde Löhne bietet</a:t>
            </a:r>
            <a:endParaRPr lang="de-AT" sz="2800" dirty="0"/>
          </a:p>
        </p:txBody>
      </p:sp>
      <p:pic>
        <p:nvPicPr>
          <p:cNvPr id="4"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custDataLst>
      <p:tags r:id="rId1"/>
    </p:custDataLst>
    <p:extLst>
      <p:ext uri="{BB962C8B-B14F-4D97-AF65-F5344CB8AC3E}">
        <p14:creationId xmlns:p14="http://schemas.microsoft.com/office/powerpoint/2010/main" val="2875129477"/>
      </p:ext>
    </p:extLst>
  </p:cSld>
  <p:clrMapOvr>
    <a:masterClrMapping/>
  </p:clrMapOvr>
  <mc:AlternateContent xmlns:mc="http://schemas.openxmlformats.org/markup-compatibility/2006" xmlns:p14="http://schemas.microsoft.com/office/powerpoint/2010/main">
    <mc:Choice Requires="p14">
      <p:transition spd="slow" p14:dur="2000" advTm="2416"/>
    </mc:Choice>
    <mc:Fallback xmlns="">
      <p:transition spd="slow" advTm="24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haben wir durch die </a:t>
            </a:r>
            <a:r>
              <a:rPr lang="de-AT" dirty="0" err="1" smtClean="0"/>
              <a:t>Coronakrise</a:t>
            </a:r>
            <a:r>
              <a:rPr lang="de-AT" dirty="0" smtClean="0"/>
              <a:t> gelernt?</a:t>
            </a:r>
            <a:endParaRPr lang="de-AT" dirty="0"/>
          </a:p>
        </p:txBody>
      </p:sp>
      <p:sp>
        <p:nvSpPr>
          <p:cNvPr id="3" name="Inhaltsplatzhalter 2"/>
          <p:cNvSpPr>
            <a:spLocks noGrp="1"/>
          </p:cNvSpPr>
          <p:nvPr>
            <p:ph idx="1"/>
          </p:nvPr>
        </p:nvSpPr>
        <p:spPr/>
        <p:txBody>
          <a:bodyPr>
            <a:normAutofit/>
          </a:bodyPr>
          <a:lstStyle/>
          <a:p>
            <a:r>
              <a:rPr lang="de-AT" sz="2800" dirty="0" smtClean="0"/>
              <a:t>Systemrelevante Berufe erfahren mehr Wertschätzung</a:t>
            </a:r>
          </a:p>
          <a:p>
            <a:r>
              <a:rPr lang="de-AT" sz="2800" dirty="0" smtClean="0"/>
              <a:t>Erkennbarer Zusammenhang zwischen Umweltverschmutzung und Industrie bzw. Verkehr</a:t>
            </a:r>
          </a:p>
          <a:p>
            <a:r>
              <a:rPr lang="de-AT" sz="2800" dirty="0" smtClean="0"/>
              <a:t>Staatliches Handeln kann tiefgreifende Folgen auf unser Leben haben – Staat kann noch handeln</a:t>
            </a:r>
            <a:endParaRPr lang="de-AT" sz="2800" dirty="0"/>
          </a:p>
        </p:txBody>
      </p:sp>
      <p:pic>
        <p:nvPicPr>
          <p:cNvPr id="4"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custDataLst>
      <p:tags r:id="rId1"/>
    </p:custDataLst>
    <p:extLst>
      <p:ext uri="{BB962C8B-B14F-4D97-AF65-F5344CB8AC3E}">
        <p14:creationId xmlns:p14="http://schemas.microsoft.com/office/powerpoint/2010/main" val="463831704"/>
      </p:ext>
    </p:extLst>
  </p:cSld>
  <p:clrMapOvr>
    <a:masterClrMapping/>
  </p:clrMapOvr>
  <mc:AlternateContent xmlns:mc="http://schemas.openxmlformats.org/markup-compatibility/2006" xmlns:p14="http://schemas.microsoft.com/office/powerpoint/2010/main">
    <mc:Choice Requires="p14">
      <p:transition spd="slow" p14:dur="2000" advTm="816"/>
    </mc:Choice>
    <mc:Fallback xmlns="">
      <p:transition spd="slow" advTm="8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7000"/>
                    </a14:imgEffect>
                    <a14:imgEffect>
                      <a14:saturation sat="0"/>
                    </a14:imgEffect>
                    <a14:imgEffect>
                      <a14:brightnessContrast bright="65000"/>
                    </a14:imgEffect>
                  </a14:imgLayer>
                </a14:imgProps>
              </a:ext>
              <a:ext uri="{28A0092B-C50C-407E-A947-70E740481C1C}">
                <a14:useLocalDpi xmlns:a14="http://schemas.microsoft.com/office/drawing/2010/main" val="0"/>
              </a:ext>
            </a:extLst>
          </a:blip>
          <a:stretch>
            <a:fillRect/>
          </a:stretch>
        </p:blipFill>
        <p:spPr>
          <a:xfrm>
            <a:off x="311574" y="481914"/>
            <a:ext cx="9227842" cy="6136301"/>
          </a:xfrm>
          <a:prstGeom prst="rect">
            <a:avLst/>
          </a:prstGeom>
          <a:blipFill>
            <a:blip r:embed="rId5">
              <a:alphaModFix amt="0"/>
            </a:blip>
            <a:tile tx="0" ty="0" sx="100000" sy="100000" flip="none" algn="tl"/>
          </a:blipFill>
        </p:spPr>
      </p:pic>
      <p:sp>
        <p:nvSpPr>
          <p:cNvPr id="3" name="Inhaltsplatzhalter 2"/>
          <p:cNvSpPr>
            <a:spLocks noGrp="1"/>
          </p:cNvSpPr>
          <p:nvPr>
            <p:ph idx="1"/>
          </p:nvPr>
        </p:nvSpPr>
        <p:spPr>
          <a:xfrm>
            <a:off x="1268312" y="2555204"/>
            <a:ext cx="8596668" cy="4476722"/>
          </a:xfrm>
        </p:spPr>
        <p:txBody>
          <a:bodyPr>
            <a:normAutofit/>
          </a:bodyPr>
          <a:lstStyle/>
          <a:p>
            <a:r>
              <a:rPr lang="de-AT" sz="2800" dirty="0">
                <a:solidFill>
                  <a:schemeClr val="tx1"/>
                </a:solidFill>
              </a:rPr>
              <a:t>Ernteausfälle, Wassermangel, extreme Wetterbedingungen, Krankheiten usw. nehmen zu</a:t>
            </a:r>
            <a:r>
              <a:rPr lang="de-AT" sz="2800" dirty="0" smtClean="0">
                <a:solidFill>
                  <a:schemeClr val="tx1"/>
                </a:solidFill>
              </a:rPr>
              <a:t>.</a:t>
            </a:r>
          </a:p>
          <a:p>
            <a:r>
              <a:rPr lang="de-AT" sz="2800" dirty="0" smtClean="0"/>
              <a:t>Vanuatu ein </a:t>
            </a:r>
            <a:r>
              <a:rPr lang="de-AT" sz="2800" dirty="0"/>
              <a:t>Land, das am stärksten von </a:t>
            </a:r>
            <a:r>
              <a:rPr lang="de-AT" sz="2800" dirty="0" smtClean="0"/>
              <a:t>Extremwettern bedroht </a:t>
            </a:r>
            <a:r>
              <a:rPr lang="de-AT" sz="2800" dirty="0"/>
              <a:t>wird. </a:t>
            </a:r>
            <a:endParaRPr lang="de-AT" sz="2800" dirty="0" smtClean="0"/>
          </a:p>
          <a:p>
            <a:endParaRPr lang="de-AT" sz="2800" dirty="0" smtClean="0"/>
          </a:p>
          <a:p>
            <a:endParaRPr lang="de-AT" sz="2800" dirty="0"/>
          </a:p>
        </p:txBody>
      </p:sp>
      <p:sp>
        <p:nvSpPr>
          <p:cNvPr id="5" name="Textfeld 4"/>
          <p:cNvSpPr txBox="1"/>
          <p:nvPr/>
        </p:nvSpPr>
        <p:spPr>
          <a:xfrm>
            <a:off x="7635501" y="6341216"/>
            <a:ext cx="2983832" cy="276999"/>
          </a:xfrm>
          <a:prstGeom prst="rect">
            <a:avLst/>
          </a:prstGeom>
          <a:noFill/>
        </p:spPr>
        <p:txBody>
          <a:bodyPr wrap="square" rtlCol="0">
            <a:spAutoFit/>
          </a:bodyPr>
          <a:lstStyle/>
          <a:p>
            <a:r>
              <a:rPr lang="de-AT" sz="1200" dirty="0" smtClean="0"/>
              <a:t>Fotorechte: </a:t>
            </a:r>
            <a:r>
              <a:rPr lang="de-AT" sz="1200" dirty="0" err="1" smtClean="0"/>
              <a:t>Roselyn</a:t>
            </a:r>
            <a:r>
              <a:rPr lang="de-AT" sz="1200" dirty="0" smtClean="0"/>
              <a:t> Tor</a:t>
            </a:r>
            <a:endParaRPr lang="de-AT" sz="1200" dirty="0"/>
          </a:p>
        </p:txBody>
      </p:sp>
      <p:pic>
        <p:nvPicPr>
          <p:cNvPr id="6" name="Inhaltsplatzhalt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
        <p:nvSpPr>
          <p:cNvPr id="2" name="Titel 1"/>
          <p:cNvSpPr>
            <a:spLocks noGrp="1"/>
          </p:cNvSpPr>
          <p:nvPr>
            <p:ph type="title"/>
          </p:nvPr>
        </p:nvSpPr>
        <p:spPr>
          <a:xfrm>
            <a:off x="1308508" y="783146"/>
            <a:ext cx="8596668" cy="1320800"/>
          </a:xfrm>
        </p:spPr>
        <p:txBody>
          <a:bodyPr/>
          <a:lstStyle/>
          <a:p>
            <a:r>
              <a:rPr lang="de-AT" dirty="0" smtClean="0"/>
              <a:t>Der Klimawandel und seine Folgen</a:t>
            </a:r>
            <a:endParaRPr lang="de-AT" dirty="0"/>
          </a:p>
        </p:txBody>
      </p:sp>
    </p:spTree>
    <p:extLst>
      <p:ext uri="{BB962C8B-B14F-4D97-AF65-F5344CB8AC3E}">
        <p14:creationId xmlns:p14="http://schemas.microsoft.com/office/powerpoint/2010/main" val="3436381047"/>
      </p:ext>
    </p:extLst>
  </p:cSld>
  <p:clrMapOvr>
    <a:masterClrMapping/>
  </p:clrMapOvr>
  <mc:AlternateContent xmlns:mc="http://schemas.openxmlformats.org/markup-compatibility/2006" xmlns:p14="http://schemas.microsoft.com/office/powerpoint/2010/main">
    <mc:Choice Requires="p14">
      <p:transition spd="slow" p14:dur="2000" advTm="184"/>
    </mc:Choice>
    <mc:Fallback xmlns="">
      <p:transition spd="slow" advTm="18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800" dirty="0" smtClean="0"/>
              <a:t>Arbeitsauftrag</a:t>
            </a:r>
            <a:endParaRPr lang="de-AT" sz="3800" dirty="0"/>
          </a:p>
        </p:txBody>
      </p:sp>
      <p:sp>
        <p:nvSpPr>
          <p:cNvPr id="3" name="Inhaltsplatzhalter 2"/>
          <p:cNvSpPr>
            <a:spLocks noGrp="1"/>
          </p:cNvSpPr>
          <p:nvPr>
            <p:ph idx="1"/>
          </p:nvPr>
        </p:nvSpPr>
        <p:spPr>
          <a:xfrm>
            <a:off x="677334" y="1498852"/>
            <a:ext cx="8596668" cy="3880773"/>
          </a:xfrm>
        </p:spPr>
        <p:txBody>
          <a:bodyPr/>
          <a:lstStyle/>
          <a:p>
            <a:pPr marL="0" indent="0">
              <a:buNone/>
            </a:pPr>
            <a:r>
              <a:rPr lang="de-AT" sz="3500" dirty="0" smtClean="0"/>
              <a:t>In Kleingruppen 5 Minuten darüber diskutieren, was Nachhaltigkeit bzw. nachhaltiges Leben für einen bedeutet.</a:t>
            </a:r>
          </a:p>
          <a:p>
            <a:endParaRPr lang="de-AT"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246041623"/>
      </p:ext>
    </p:extLst>
  </p:cSld>
  <p:clrMapOvr>
    <a:masterClrMapping/>
  </p:clrMapOvr>
  <mc:AlternateContent xmlns:mc="http://schemas.openxmlformats.org/markup-compatibility/2006" xmlns:p14="http://schemas.microsoft.com/office/powerpoint/2010/main">
    <mc:Choice Requires="p14">
      <p:transition spd="slow" p14:dur="2000" advTm="288"/>
    </mc:Choice>
    <mc:Fallback xmlns="">
      <p:transition spd="slow" advTm="288"/>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3" y="466810"/>
            <a:ext cx="8596668" cy="1320800"/>
          </a:xfrm>
        </p:spPr>
        <p:txBody>
          <a:bodyPr/>
          <a:lstStyle/>
          <a:p>
            <a:r>
              <a:rPr lang="de-AT" dirty="0"/>
              <a:t>Was ist Nachhaltigkeit?</a:t>
            </a:r>
            <a:br>
              <a:rPr lang="de-AT" dirty="0"/>
            </a:br>
            <a:endParaRPr lang="de-AT" dirty="0"/>
          </a:p>
        </p:txBody>
      </p:sp>
      <p:pic>
        <p:nvPicPr>
          <p:cNvPr id="4" name="Grafik 3"/>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50000" contrast="40000"/>
                    </a14:imgEffect>
                  </a14:imgLayer>
                </a14:imgProps>
              </a:ext>
              <a:ext uri="{28A0092B-C50C-407E-A947-70E740481C1C}">
                <a14:useLocalDpi xmlns:a14="http://schemas.microsoft.com/office/drawing/2010/main" val="0"/>
              </a:ext>
            </a:extLst>
          </a:blip>
          <a:stretch>
            <a:fillRect/>
          </a:stretch>
        </p:blipFill>
        <p:spPr>
          <a:xfrm>
            <a:off x="373588" y="1335505"/>
            <a:ext cx="9204157" cy="5312429"/>
          </a:xfrm>
          <a:prstGeom prst="rect">
            <a:avLst/>
          </a:prstGeom>
        </p:spPr>
      </p:pic>
      <p:sp>
        <p:nvSpPr>
          <p:cNvPr id="3" name="Inhaltsplatzhalter 2"/>
          <p:cNvSpPr>
            <a:spLocks noGrp="1"/>
          </p:cNvSpPr>
          <p:nvPr>
            <p:ph idx="1"/>
          </p:nvPr>
        </p:nvSpPr>
        <p:spPr>
          <a:xfrm>
            <a:off x="677334" y="1787610"/>
            <a:ext cx="9417162" cy="4673348"/>
          </a:xfrm>
        </p:spPr>
        <p:txBody>
          <a:bodyPr>
            <a:normAutofit/>
          </a:bodyPr>
          <a:lstStyle/>
          <a:p>
            <a:pPr marL="0" indent="0">
              <a:buNone/>
            </a:pPr>
            <a:r>
              <a:rPr lang="de-AT" sz="3000" dirty="0"/>
              <a:t>Als nachhaltig wird eine Entwicklung beschrieben, wenn sie die Bedürfnisse der Gegenwart befriedigt, ohne dabei die Möglichkeiten zukünftiger Generationen negativ zu beeinträchtigen. </a:t>
            </a:r>
            <a:endParaRPr lang="de-AT" sz="3000" dirty="0" smtClean="0"/>
          </a:p>
          <a:p>
            <a:pPr marL="0" indent="0">
              <a:buNone/>
            </a:pPr>
            <a:endParaRPr lang="de-AT" sz="3000" dirty="0" smtClean="0"/>
          </a:p>
          <a:p>
            <a:pPr marL="0" indent="0">
              <a:buNone/>
            </a:pPr>
            <a:endParaRPr lang="de-AT" sz="3000" dirty="0"/>
          </a:p>
        </p:txBody>
      </p:sp>
      <p:pic>
        <p:nvPicPr>
          <p:cNvPr id="5" name="Inhaltsplatzhalt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269875543"/>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0.4"/>
</p:tagLst>
</file>

<file path=ppt/tags/tag2.xml><?xml version="1.0" encoding="utf-8"?>
<p:tagLst xmlns:a="http://schemas.openxmlformats.org/drawingml/2006/main" xmlns:r="http://schemas.openxmlformats.org/officeDocument/2006/relationships" xmlns:p="http://schemas.openxmlformats.org/presentationml/2006/main">
  <p:tag name="TIMING" val="|0.1|0.2|0.2"/>
</p:tagLst>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1992</Words>
  <Application>Microsoft Office PowerPoint</Application>
  <PresentationFormat>Breitbild</PresentationFormat>
  <Paragraphs>141</Paragraphs>
  <Slides>21</Slides>
  <Notes>19</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Trebuchet MS</vt:lpstr>
      <vt:lpstr>Wingdings 3</vt:lpstr>
      <vt:lpstr>Facette</vt:lpstr>
      <vt:lpstr>Weltgebetstagsprojekte 2021</vt:lpstr>
      <vt:lpstr>Welche Folgen hat das Covid-19 Virus?</vt:lpstr>
      <vt:lpstr>Welche Auswirkungen hat Covid-19 auf Frauen und Mädchen?</vt:lpstr>
      <vt:lpstr>Besonders relevante Bereich:</vt:lpstr>
      <vt:lpstr>Was sollte gemacht werden?</vt:lpstr>
      <vt:lpstr>Was haben wir durch die Coronakrise gelernt?</vt:lpstr>
      <vt:lpstr>Der Klimawandel und seine Folgen</vt:lpstr>
      <vt:lpstr>Arbeitsauftrag</vt:lpstr>
      <vt:lpstr>Was ist Nachhaltigkeit? </vt:lpstr>
      <vt:lpstr>Genauer erklärt wird „Nachhaltigkeit“ im folgenden Video: </vt:lpstr>
      <vt:lpstr>Jeder kann zum Klimaschutz beitragen!  </vt:lpstr>
      <vt:lpstr>Arbeitsauftrag: </vt:lpstr>
      <vt:lpstr>Webtipps:  </vt:lpstr>
      <vt:lpstr>Projekte für eine nachhaltige Entwicklung und mehr Geschlechtergerechtigkeit </vt:lpstr>
      <vt:lpstr>Projekte 2021</vt:lpstr>
      <vt:lpstr>Ökonomisches Empowerment durch nachhaltige Anbaumethoden in Indonesien</vt:lpstr>
      <vt:lpstr>Fischerfamilien nutzen ihre Lebensgrundlagen nachhaltig auf den Philippinen</vt:lpstr>
      <vt:lpstr>Indigene Lehrkräfte und Öko-Schulen stärken auf den Philippinen</vt:lpstr>
      <vt:lpstr>PowerPoint-Präsentation</vt:lpstr>
      <vt:lpstr>Vielen Dank für Ihre Unterstützung!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Weltgebetstagsprojekte 2021</dc:title>
  <dc:creator>WGT17</dc:creator>
  <cp:lastModifiedBy>WGT17</cp:lastModifiedBy>
  <cp:revision>42</cp:revision>
  <dcterms:created xsi:type="dcterms:W3CDTF">2020-11-24T16:51:46Z</dcterms:created>
  <dcterms:modified xsi:type="dcterms:W3CDTF">2020-11-26T14:43:17Z</dcterms:modified>
</cp:coreProperties>
</file>