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19" r:id="rId2"/>
    <p:sldId id="417" r:id="rId3"/>
    <p:sldId id="405" r:id="rId4"/>
    <p:sldId id="406" r:id="rId5"/>
    <p:sldId id="403" r:id="rId6"/>
    <p:sldId id="308" r:id="rId7"/>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264"/>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38" autoAdjust="0"/>
  </p:normalViewPr>
  <p:slideViewPr>
    <p:cSldViewPr>
      <p:cViewPr varScale="1">
        <p:scale>
          <a:sx n="107" d="100"/>
          <a:sy n="107" d="100"/>
        </p:scale>
        <p:origin x="165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F2F2A28-B29E-4AA0-B046-9AA80069E910}" type="datetimeFigureOut">
              <a:rPr lang="de-AT" smtClean="0"/>
              <a:t>17.01.2022</a:t>
            </a:fld>
            <a:endParaRPr lang="de-AT"/>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4016392-CF78-4684-A4D0-990E373461E3}" type="slidenum">
              <a:rPr lang="de-AT" smtClean="0"/>
              <a:t>‹Nr.›</a:t>
            </a:fld>
            <a:endParaRPr lang="de-AT"/>
          </a:p>
        </p:txBody>
      </p:sp>
    </p:spTree>
    <p:extLst>
      <p:ext uri="{BB962C8B-B14F-4D97-AF65-F5344CB8AC3E}">
        <p14:creationId xmlns:p14="http://schemas.microsoft.com/office/powerpoint/2010/main" val="844743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003F950-65AA-4FFE-B994-7EA6AECF63FC}" type="datetimeFigureOut">
              <a:rPr lang="de-AT" smtClean="0"/>
              <a:pPr/>
              <a:t>17.01.2022</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6018BD0-619F-48FB-9F8C-E7DBC6A71A81}" type="slidenum">
              <a:rPr lang="de-AT" smtClean="0"/>
              <a:pPr/>
              <a:t>‹Nr.›</a:t>
            </a:fld>
            <a:endParaRPr lang="de-AT"/>
          </a:p>
        </p:txBody>
      </p:sp>
    </p:spTree>
    <p:extLst>
      <p:ext uri="{BB962C8B-B14F-4D97-AF65-F5344CB8AC3E}">
        <p14:creationId xmlns:p14="http://schemas.microsoft.com/office/powerpoint/2010/main" val="303528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Und welche Projekte sind das nun?</a:t>
            </a:r>
          </a:p>
        </p:txBody>
      </p:sp>
      <p:sp>
        <p:nvSpPr>
          <p:cNvPr id="4" name="Foliennummernplatzhalter 3"/>
          <p:cNvSpPr>
            <a:spLocks noGrp="1"/>
          </p:cNvSpPr>
          <p:nvPr>
            <p:ph type="sldNum" sz="quarter" idx="10"/>
          </p:nvPr>
        </p:nvSpPr>
        <p:spPr/>
        <p:txBody>
          <a:bodyPr/>
          <a:lstStyle/>
          <a:p>
            <a:fld id="{76018BD0-619F-48FB-9F8C-E7DBC6A71A81}" type="slidenum">
              <a:rPr lang="de-AT" smtClean="0"/>
              <a:pPr/>
              <a:t>1</a:t>
            </a:fld>
            <a:endParaRPr lang="de-AT"/>
          </a:p>
        </p:txBody>
      </p:sp>
    </p:spTree>
    <p:extLst>
      <p:ext uri="{BB962C8B-B14F-4D97-AF65-F5344CB8AC3E}">
        <p14:creationId xmlns:p14="http://schemas.microsoft.com/office/powerpoint/2010/main" val="107004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WGT-Projekte geben Hoffnung auf ein würdiges Leben. </a:t>
            </a: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Im Jahr 2022 werden insgesamt 13 Projekte in 11 verschiedenen Ländern unterstützt. Neben anderen Projekten liegt der Fokus 2022 vor allem auf der Projektförderung von Partnerorganisationen in ehemaligen Kolonialländern des British Empire.</a:t>
            </a:r>
            <a:r>
              <a:rPr lang="de-AT" sz="1200" i="1"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r>
              <a:rPr lang="de-AT" sz="1200" i="1" kern="1200" dirty="0" smtClean="0">
                <a:solidFill>
                  <a:schemeClr val="tx1"/>
                </a:solidFill>
                <a:effectLst/>
                <a:latin typeface="+mn-lt"/>
                <a:ea typeface="+mn-ea"/>
                <a:cs typeface="+mn-cs"/>
              </a:rPr>
              <a:t>(Eine Beschreibung dieser Projekte befinden sich im Arbeitsheft, im Liturgieheft und auf der Homepage des WGT-Österreich</a:t>
            </a:r>
            <a:r>
              <a:rPr lang="de-AT" sz="1200" kern="1200" dirty="0" smtClean="0">
                <a:solidFill>
                  <a:schemeClr val="tx1"/>
                </a:solidFill>
                <a:effectLst/>
                <a:latin typeface="+mn-lt"/>
                <a:ea typeface="+mn-ea"/>
                <a:cs typeface="+mn-cs"/>
              </a:rPr>
              <a:t>.)</a:t>
            </a:r>
          </a:p>
          <a:p>
            <a:endParaRPr lang="de-AT" dirty="0"/>
          </a:p>
        </p:txBody>
      </p:sp>
      <p:sp>
        <p:nvSpPr>
          <p:cNvPr id="4" name="Foliennummernplatzhalter 3"/>
          <p:cNvSpPr>
            <a:spLocks noGrp="1"/>
          </p:cNvSpPr>
          <p:nvPr>
            <p:ph type="sldNum" sz="quarter" idx="10"/>
          </p:nvPr>
        </p:nvSpPr>
        <p:spPr/>
        <p:txBody>
          <a:bodyPr/>
          <a:lstStyle/>
          <a:p>
            <a:fld id="{76018BD0-619F-48FB-9F8C-E7DBC6A71A81}" type="slidenum">
              <a:rPr lang="de-AT" smtClean="0"/>
              <a:pPr/>
              <a:t>2</a:t>
            </a:fld>
            <a:endParaRPr lang="de-AT"/>
          </a:p>
        </p:txBody>
      </p:sp>
    </p:spTree>
    <p:extLst>
      <p:ext uri="{BB962C8B-B14F-4D97-AF65-F5344CB8AC3E}">
        <p14:creationId xmlns:p14="http://schemas.microsoft.com/office/powerpoint/2010/main" val="288782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smtClean="0">
                <a:solidFill>
                  <a:schemeClr val="tx1"/>
                </a:solidFill>
                <a:effectLst/>
                <a:latin typeface="+mn-lt"/>
                <a:ea typeface="+mn-ea"/>
                <a:cs typeface="+mn-cs"/>
              </a:rPr>
              <a:t>So ermächtigt die Partnerorganisation Public </a:t>
            </a:r>
            <a:r>
              <a:rPr lang="de-AT" sz="1200" kern="1200" dirty="0" err="1" smtClean="0">
                <a:solidFill>
                  <a:schemeClr val="tx1"/>
                </a:solidFill>
                <a:effectLst/>
                <a:latin typeface="+mn-lt"/>
                <a:ea typeface="+mn-ea"/>
                <a:cs typeface="+mn-cs"/>
              </a:rPr>
              <a:t>Welfare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Foundation</a:t>
            </a:r>
            <a:r>
              <a:rPr lang="de-AT" sz="1200" kern="1200" dirty="0" smtClean="0">
                <a:solidFill>
                  <a:schemeClr val="tx1"/>
                </a:solidFill>
                <a:effectLst/>
                <a:latin typeface="+mn-lt"/>
                <a:ea typeface="+mn-ea"/>
                <a:cs typeface="+mn-cs"/>
              </a:rPr>
              <a:t> in Pakistan </a:t>
            </a:r>
            <a:r>
              <a:rPr lang="de-DE" sz="1200" b="1" kern="1200" dirty="0" smtClean="0">
                <a:solidFill>
                  <a:schemeClr val="tx1"/>
                </a:solidFill>
                <a:effectLst/>
                <a:latin typeface="+mn-lt"/>
                <a:ea typeface="+mn-ea"/>
                <a:cs typeface="+mn-cs"/>
              </a:rPr>
              <a:t>Frauen durch Bildung und ermöglicht ihnen ein eigenes Einkommen</a:t>
            </a:r>
            <a:r>
              <a:rPr lang="de-DE" sz="1200" i="1"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p:txBody>
      </p:sp>
      <p:sp>
        <p:nvSpPr>
          <p:cNvPr id="4" name="Foliennummernplatzhalter 3"/>
          <p:cNvSpPr>
            <a:spLocks noGrp="1"/>
          </p:cNvSpPr>
          <p:nvPr>
            <p:ph type="sldNum" sz="quarter" idx="10"/>
          </p:nvPr>
        </p:nvSpPr>
        <p:spPr/>
        <p:txBody>
          <a:bodyPr/>
          <a:lstStyle/>
          <a:p>
            <a:fld id="{76018BD0-619F-48FB-9F8C-E7DBC6A71A81}" type="slidenum">
              <a:rPr lang="de-AT" smtClean="0"/>
              <a:pPr/>
              <a:t>3</a:t>
            </a:fld>
            <a:endParaRPr lang="de-AT"/>
          </a:p>
        </p:txBody>
      </p:sp>
    </p:spTree>
    <p:extLst>
      <p:ext uri="{BB962C8B-B14F-4D97-AF65-F5344CB8AC3E}">
        <p14:creationId xmlns:p14="http://schemas.microsoft.com/office/powerpoint/2010/main" val="344577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Die </a:t>
            </a:r>
            <a:r>
              <a:rPr lang="de-DE" sz="1200" kern="1200" dirty="0" err="1" smtClean="0">
                <a:solidFill>
                  <a:schemeClr val="tx1"/>
                </a:solidFill>
                <a:effectLst/>
                <a:latin typeface="+mn-lt"/>
                <a:ea typeface="+mn-ea"/>
                <a:cs typeface="+mn-cs"/>
              </a:rPr>
              <a:t>Tertiarschwestern</a:t>
            </a:r>
            <a:r>
              <a:rPr lang="de-DE" sz="1200" kern="1200" dirty="0" smtClean="0">
                <a:solidFill>
                  <a:schemeClr val="tx1"/>
                </a:solidFill>
                <a:effectLst/>
                <a:latin typeface="+mn-lt"/>
                <a:ea typeface="+mn-ea"/>
                <a:cs typeface="+mn-cs"/>
              </a:rPr>
              <a:t> unterstützen in den englischen Regionen Kameruns vom dort herrschenden </a:t>
            </a:r>
            <a:r>
              <a:rPr lang="de-DE" sz="1200" b="1" kern="1200" dirty="0" smtClean="0">
                <a:solidFill>
                  <a:schemeClr val="tx1"/>
                </a:solidFill>
                <a:effectLst/>
                <a:latin typeface="+mn-lt"/>
                <a:ea typeface="+mn-ea"/>
                <a:cs typeface="+mn-cs"/>
              </a:rPr>
              <a:t>Konflikt betroffene Frauen</a:t>
            </a:r>
            <a:r>
              <a:rPr lang="de-DE" sz="1200" kern="1200" dirty="0" smtClean="0">
                <a:solidFill>
                  <a:schemeClr val="tx1"/>
                </a:solidFill>
                <a:effectLst/>
                <a:latin typeface="+mn-lt"/>
                <a:ea typeface="+mn-ea"/>
                <a:cs typeface="+mn-cs"/>
              </a:rPr>
              <a:t>. Ihnen wird geholfen </a:t>
            </a:r>
            <a:r>
              <a:rPr lang="de-DE" sz="1200" b="1" kern="1200" dirty="0" smtClean="0">
                <a:solidFill>
                  <a:schemeClr val="tx1"/>
                </a:solidFill>
                <a:effectLst/>
                <a:latin typeface="+mn-lt"/>
                <a:ea typeface="+mn-ea"/>
                <a:cs typeface="+mn-cs"/>
              </a:rPr>
              <a:t>das Erlebte zu verarbeiten und im Rahmen von nachhaltiger Landwirtschaft ein Einkommen zu erzielen</a:t>
            </a:r>
            <a:r>
              <a:rPr lang="de-DE" sz="1200" kern="1200" dirty="0" smtClean="0">
                <a:solidFill>
                  <a:schemeClr val="tx1"/>
                </a:solidFill>
                <a:effectLst/>
                <a:latin typeface="+mn-lt"/>
                <a:ea typeface="+mn-ea"/>
                <a:cs typeface="+mn-cs"/>
              </a:rPr>
              <a:t>, damit sie wieder positiv in die Zukunft blicken können.</a:t>
            </a:r>
            <a:endParaRPr lang="de-AT" dirty="0"/>
          </a:p>
        </p:txBody>
      </p:sp>
      <p:sp>
        <p:nvSpPr>
          <p:cNvPr id="4" name="Foliennummernplatzhalter 3"/>
          <p:cNvSpPr>
            <a:spLocks noGrp="1"/>
          </p:cNvSpPr>
          <p:nvPr>
            <p:ph type="sldNum" sz="quarter" idx="10"/>
          </p:nvPr>
        </p:nvSpPr>
        <p:spPr/>
        <p:txBody>
          <a:bodyPr/>
          <a:lstStyle/>
          <a:p>
            <a:fld id="{76018BD0-619F-48FB-9F8C-E7DBC6A71A81}" type="slidenum">
              <a:rPr lang="de-AT" smtClean="0"/>
              <a:pPr/>
              <a:t>4</a:t>
            </a:fld>
            <a:endParaRPr lang="de-AT"/>
          </a:p>
        </p:txBody>
      </p:sp>
    </p:spTree>
    <p:extLst>
      <p:ext uri="{BB962C8B-B14F-4D97-AF65-F5344CB8AC3E}">
        <p14:creationId xmlns:p14="http://schemas.microsoft.com/office/powerpoint/2010/main" val="132554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200" kern="1200" dirty="0" smtClean="0">
                <a:solidFill>
                  <a:schemeClr val="tx1"/>
                </a:solidFill>
                <a:effectLst/>
                <a:latin typeface="+mn-lt"/>
                <a:ea typeface="+mn-ea"/>
                <a:cs typeface="+mn-cs"/>
              </a:rPr>
              <a:t>Die </a:t>
            </a:r>
            <a:r>
              <a:rPr lang="de-AT" sz="1200" kern="1200" dirty="0" err="1" smtClean="0">
                <a:solidFill>
                  <a:schemeClr val="tx1"/>
                </a:solidFill>
                <a:effectLst/>
                <a:latin typeface="+mn-lt"/>
                <a:ea typeface="+mn-ea"/>
                <a:cs typeface="+mn-cs"/>
              </a:rPr>
              <a:t>Kigamboni</a:t>
            </a:r>
            <a:r>
              <a:rPr lang="de-AT" sz="1200" kern="1200" dirty="0" smtClean="0">
                <a:solidFill>
                  <a:schemeClr val="tx1"/>
                </a:solidFill>
                <a:effectLst/>
                <a:latin typeface="+mn-lt"/>
                <a:ea typeface="+mn-ea"/>
                <a:cs typeface="+mn-cs"/>
              </a:rPr>
              <a:t> Women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Children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Supporting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Organization</a:t>
            </a:r>
            <a:r>
              <a:rPr lang="de-AT" sz="1200" kern="1200" dirty="0" smtClean="0">
                <a:solidFill>
                  <a:schemeClr val="tx1"/>
                </a:solidFill>
                <a:effectLst/>
                <a:latin typeface="+mn-lt"/>
                <a:ea typeface="+mn-ea"/>
                <a:cs typeface="+mn-cs"/>
              </a:rPr>
              <a:t> in Tansania bietet jungen Frauen in ihrem Zentrum </a:t>
            </a:r>
            <a:r>
              <a:rPr lang="de-AT" sz="1200" b="1" kern="1200" dirty="0" smtClean="0">
                <a:solidFill>
                  <a:schemeClr val="tx1"/>
                </a:solidFill>
                <a:effectLst/>
                <a:latin typeface="+mn-lt"/>
                <a:ea typeface="+mn-ea"/>
                <a:cs typeface="+mn-cs"/>
              </a:rPr>
              <a:t>Hilfe zur Selbsthilfe </a:t>
            </a:r>
            <a:r>
              <a:rPr lang="de-AT" sz="1200" kern="1200" dirty="0" smtClean="0">
                <a:solidFill>
                  <a:schemeClr val="tx1"/>
                </a:solidFill>
                <a:effectLst/>
                <a:latin typeface="+mn-lt"/>
                <a:ea typeface="+mn-ea"/>
                <a:cs typeface="+mn-cs"/>
              </a:rPr>
              <a:t>durch Bildung.</a:t>
            </a:r>
            <a:r>
              <a:rPr lang="de-AT" sz="1200" i="1"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76018BD0-619F-48FB-9F8C-E7DBC6A71A81}" type="slidenum">
              <a:rPr lang="de-AT" smtClean="0"/>
              <a:pPr/>
              <a:t>5</a:t>
            </a:fld>
            <a:endParaRPr lang="de-AT"/>
          </a:p>
        </p:txBody>
      </p:sp>
    </p:spTree>
    <p:extLst>
      <p:ext uri="{BB962C8B-B14F-4D97-AF65-F5344CB8AC3E}">
        <p14:creationId xmlns:p14="http://schemas.microsoft.com/office/powerpoint/2010/main" val="423114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Herzlichen Dank für Ihre Unterstützung!</a:t>
            </a:r>
            <a:endParaRPr lang="de-AT" sz="1200" kern="1200" smtClean="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76018BD0-619F-48FB-9F8C-E7DBC6A71A81}" type="slidenum">
              <a:rPr lang="de-AT" smtClean="0"/>
              <a:pPr/>
              <a:t>6</a:t>
            </a:fld>
            <a:endParaRPr lang="de-AT"/>
          </a:p>
        </p:txBody>
      </p:sp>
    </p:spTree>
    <p:extLst>
      <p:ext uri="{BB962C8B-B14F-4D97-AF65-F5344CB8AC3E}">
        <p14:creationId xmlns:p14="http://schemas.microsoft.com/office/powerpoint/2010/main" val="32188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97DDD868-0F55-4353-B218-1E4EB160AFC7}" type="datetimeFigureOut">
              <a:rPr lang="de-AT" smtClean="0"/>
              <a:pPr/>
              <a:t>17.01.2022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83AC81A-B12F-4ADD-ADA7-4581A5657C14}"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DD868-0F55-4353-B218-1E4EB160AFC7}" type="datetimeFigureOut">
              <a:rPr lang="de-AT" smtClean="0"/>
              <a:pPr/>
              <a:t>17.01.2022</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AC81A-B12F-4ADD-ADA7-4581A5657C14}"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gif"/><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 y="1628800"/>
            <a:ext cx="8229600" cy="1143000"/>
          </a:xfrm>
        </p:spPr>
        <p:txBody>
          <a:bodyPr>
            <a:noAutofit/>
          </a:bodyPr>
          <a:lstStyle/>
          <a:p>
            <a:r>
              <a:rPr lang="de-DE" sz="6200" b="1" dirty="0"/>
              <a:t>Welche Projekte werden gefördert?</a:t>
            </a:r>
          </a:p>
        </p:txBody>
      </p:sp>
      <p:pic>
        <p:nvPicPr>
          <p:cNvPr id="3" name="Picture 2" descr="C:\Users\Elisabeth\Desktop\Brigitte April 15)\logo_01[1].gif"/>
          <p:cNvPicPr>
            <a:picLocks noChangeAspect="1" noChangeArrowheads="1"/>
          </p:cNvPicPr>
          <p:nvPr/>
        </p:nvPicPr>
        <p:blipFill>
          <a:blip r:embed="rId3" cstate="print"/>
          <a:srcRect/>
          <a:stretch>
            <a:fillRect/>
          </a:stretch>
        </p:blipFill>
        <p:spPr bwMode="auto">
          <a:xfrm>
            <a:off x="7812360" y="207025"/>
            <a:ext cx="1080120" cy="1080120"/>
          </a:xfrm>
          <a:prstGeom prst="rect">
            <a:avLst/>
          </a:prstGeom>
          <a:noFill/>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8" y="3441131"/>
            <a:ext cx="4987313" cy="3740485"/>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3441131"/>
            <a:ext cx="4531773" cy="3398830"/>
          </a:xfrm>
          <a:prstGeom prst="rect">
            <a:avLst/>
          </a:prstGeom>
        </p:spPr>
      </p:pic>
    </p:spTree>
    <p:extLst>
      <p:ext uri="{BB962C8B-B14F-4D97-AF65-F5344CB8AC3E}">
        <p14:creationId xmlns:p14="http://schemas.microsoft.com/office/powerpoint/2010/main" val="40606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556792"/>
            <a:ext cx="8229600" cy="4525963"/>
          </a:xfrm>
        </p:spPr>
        <p:txBody>
          <a:bodyPr>
            <a:normAutofit/>
          </a:bodyPr>
          <a:lstStyle/>
          <a:p>
            <a:pPr marL="0" indent="0" algn="ctr">
              <a:buNone/>
            </a:pPr>
            <a:r>
              <a:rPr lang="de-AT" sz="6000" dirty="0"/>
              <a:t>Hoffnung geben auf ein würdiges Leben durch die WGT-Projektförderung.</a:t>
            </a:r>
          </a:p>
        </p:txBody>
      </p:sp>
      <p:sp>
        <p:nvSpPr>
          <p:cNvPr id="4" name="Titel 3"/>
          <p:cNvSpPr>
            <a:spLocks noGrp="1"/>
          </p:cNvSpPr>
          <p:nvPr>
            <p:ph type="title"/>
          </p:nvPr>
        </p:nvSpPr>
        <p:spPr/>
        <p:txBody>
          <a:bodyPr/>
          <a:lstStyle/>
          <a:p>
            <a:endParaRPr lang="de-AT"/>
          </a:p>
        </p:txBody>
      </p:sp>
      <p:pic>
        <p:nvPicPr>
          <p:cNvPr id="5" name="Picture 2" descr="C:\Users\Elisabeth\Desktop\Brigitte April 15)\logo_01[1].gif"/>
          <p:cNvPicPr>
            <a:picLocks noChangeAspect="1" noChangeArrowheads="1"/>
          </p:cNvPicPr>
          <p:nvPr/>
        </p:nvPicPr>
        <p:blipFill>
          <a:blip r:embed="rId3" cstate="print"/>
          <a:srcRect/>
          <a:stretch>
            <a:fillRect/>
          </a:stretch>
        </p:blipFill>
        <p:spPr bwMode="auto">
          <a:xfrm>
            <a:off x="7452320" y="4941168"/>
            <a:ext cx="1036699" cy="1036699"/>
          </a:xfrm>
          <a:prstGeom prst="rect">
            <a:avLst/>
          </a:prstGeom>
          <a:noFill/>
        </p:spPr>
      </p:pic>
    </p:spTree>
    <p:extLst>
      <p:ext uri="{BB962C8B-B14F-4D97-AF65-F5344CB8AC3E}">
        <p14:creationId xmlns:p14="http://schemas.microsoft.com/office/powerpoint/2010/main" val="130384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506" y="1220434"/>
            <a:ext cx="8492547" cy="1143000"/>
          </a:xfrm>
        </p:spPr>
        <p:txBody>
          <a:bodyPr>
            <a:normAutofit fontScale="90000"/>
          </a:bodyPr>
          <a:lstStyle/>
          <a:p>
            <a:r>
              <a:rPr lang="de-AT" sz="4200" b="1" dirty="0">
                <a:solidFill>
                  <a:srgbClr val="CC3300"/>
                </a:solidFill>
                <a:latin typeface="Calibri" pitchFamily="34" charset="0"/>
                <a:cs typeface="Calibri" pitchFamily="34" charset="0"/>
              </a:rPr>
              <a:t>Frauen ermächtigen sich durch Bildung und eigenes Einkommen</a:t>
            </a:r>
            <a:br>
              <a:rPr lang="de-AT" sz="4200" b="1" dirty="0">
                <a:solidFill>
                  <a:srgbClr val="CC3300"/>
                </a:solidFill>
                <a:latin typeface="Calibri" pitchFamily="34" charset="0"/>
                <a:cs typeface="Calibri" pitchFamily="34" charset="0"/>
              </a:rPr>
            </a:br>
            <a:r>
              <a:rPr lang="de-AT" sz="4200" dirty="0"/>
              <a:t>mit</a:t>
            </a:r>
            <a:r>
              <a:rPr lang="de-AT" sz="4200" b="1" dirty="0">
                <a:solidFill>
                  <a:srgbClr val="CC3300"/>
                </a:solidFill>
                <a:latin typeface="Calibri" pitchFamily="34" charset="0"/>
                <a:cs typeface="Calibri" pitchFamily="34" charset="0"/>
              </a:rPr>
              <a:t> </a:t>
            </a:r>
            <a:r>
              <a:rPr lang="de-AT" sz="4200" dirty="0"/>
              <a:t>Public </a:t>
            </a:r>
            <a:r>
              <a:rPr lang="de-AT" sz="4200" dirty="0" err="1"/>
              <a:t>Welfare</a:t>
            </a:r>
            <a:r>
              <a:rPr lang="de-AT" sz="4200" dirty="0"/>
              <a:t> </a:t>
            </a:r>
            <a:r>
              <a:rPr lang="de-AT" sz="4200" dirty="0" err="1"/>
              <a:t>Foundation</a:t>
            </a:r>
            <a:r>
              <a:rPr lang="de-AT" sz="4200" dirty="0"/>
              <a:t> in Pakistan</a:t>
            </a:r>
            <a:r>
              <a:rPr lang="de-AT" dirty="0"/>
              <a:t/>
            </a:r>
            <a:br>
              <a:rPr lang="de-AT" dirty="0"/>
            </a:br>
            <a:r>
              <a:rPr lang="de-AT" dirty="0"/>
              <a:t/>
            </a:r>
            <a:br>
              <a:rPr lang="de-AT" dirty="0"/>
            </a:br>
            <a:endParaRPr lang="de-AT"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68706"/>
            <a:ext cx="4355976" cy="3266982"/>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3668706"/>
            <a:ext cx="5012934" cy="3341956"/>
          </a:xfrm>
          <a:prstGeom prst="rect">
            <a:avLst/>
          </a:prstGeom>
        </p:spPr>
      </p:pic>
      <p:sp>
        <p:nvSpPr>
          <p:cNvPr id="7" name="Textfeld 6"/>
          <p:cNvSpPr txBox="1"/>
          <p:nvPr/>
        </p:nvSpPr>
        <p:spPr>
          <a:xfrm>
            <a:off x="351373" y="2468377"/>
            <a:ext cx="7632848" cy="1200329"/>
          </a:xfrm>
          <a:prstGeom prst="rect">
            <a:avLst/>
          </a:prstGeom>
          <a:noFill/>
        </p:spPr>
        <p:txBody>
          <a:bodyPr wrap="square" rtlCol="0">
            <a:spAutoFit/>
          </a:bodyPr>
          <a:lstStyle/>
          <a:p>
            <a:r>
              <a:rPr lang="de-AT" b="1" dirty="0"/>
              <a:t>Finanzierung durch den WGT Österreich:</a:t>
            </a:r>
          </a:p>
          <a:p>
            <a:r>
              <a:rPr lang="de-AT" dirty="0"/>
              <a:t>Förderdauer: 2021 – 2022</a:t>
            </a:r>
            <a:br>
              <a:rPr lang="de-AT" dirty="0"/>
            </a:br>
            <a:r>
              <a:rPr lang="de-AT" dirty="0"/>
              <a:t>Fördersumme: 16.913 Euro (DACH-Kooperation insgesamt: 40.000 Euro)</a:t>
            </a:r>
          </a:p>
          <a:p>
            <a:endParaRPr lang="de-AT" dirty="0"/>
          </a:p>
        </p:txBody>
      </p:sp>
      <p:pic>
        <p:nvPicPr>
          <p:cNvPr id="8" name="Picture 2" descr="C:\Users\Elisabeth\Desktop\Brigitte April 15)\logo_01[1].gif"/>
          <p:cNvPicPr>
            <a:picLocks noChangeAspect="1" noChangeArrowheads="1"/>
          </p:cNvPicPr>
          <p:nvPr/>
        </p:nvPicPr>
        <p:blipFill>
          <a:blip r:embed="rId5" cstate="print"/>
          <a:srcRect/>
          <a:stretch>
            <a:fillRect/>
          </a:stretch>
        </p:blipFill>
        <p:spPr bwMode="auto">
          <a:xfrm>
            <a:off x="7800933" y="2363434"/>
            <a:ext cx="1080120" cy="1080120"/>
          </a:xfrm>
          <a:prstGeom prst="rect">
            <a:avLst/>
          </a:prstGeom>
          <a:noFill/>
        </p:spPr>
      </p:pic>
    </p:spTree>
    <p:extLst>
      <p:ext uri="{BB962C8B-B14F-4D97-AF65-F5344CB8AC3E}">
        <p14:creationId xmlns:p14="http://schemas.microsoft.com/office/powerpoint/2010/main" val="305386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980728"/>
            <a:ext cx="8229600" cy="1143000"/>
          </a:xfrm>
        </p:spPr>
        <p:txBody>
          <a:bodyPr>
            <a:normAutofit fontScale="90000"/>
          </a:bodyPr>
          <a:lstStyle/>
          <a:p>
            <a:r>
              <a:rPr lang="de-AT" b="1" dirty="0">
                <a:solidFill>
                  <a:srgbClr val="CC3300"/>
                </a:solidFill>
                <a:latin typeface="Calibri" pitchFamily="34" charset="0"/>
                <a:cs typeface="Calibri" pitchFamily="34" charset="0"/>
              </a:rPr>
              <a:t>Frauen am Land und junge Frauen </a:t>
            </a:r>
            <a:r>
              <a:rPr lang="de-AT" b="1" dirty="0" smtClean="0">
                <a:solidFill>
                  <a:srgbClr val="CC3300"/>
                </a:solidFill>
                <a:latin typeface="Calibri" pitchFamily="34" charset="0"/>
                <a:cs typeface="Calibri" pitchFamily="34" charset="0"/>
              </a:rPr>
              <a:t>stärken</a:t>
            </a:r>
            <a:r>
              <a:rPr lang="de-AT" b="1" dirty="0">
                <a:solidFill>
                  <a:srgbClr val="CC3300"/>
                </a:solidFill>
                <a:latin typeface="Calibri" pitchFamily="34" charset="0"/>
                <a:cs typeface="Calibri" pitchFamily="34" charset="0"/>
              </a:rPr>
              <a:t/>
            </a:r>
            <a:br>
              <a:rPr lang="de-AT" b="1" dirty="0">
                <a:solidFill>
                  <a:srgbClr val="CC3300"/>
                </a:solidFill>
                <a:latin typeface="Calibri" pitchFamily="34" charset="0"/>
                <a:cs typeface="Calibri" pitchFamily="34" charset="0"/>
              </a:rPr>
            </a:br>
            <a:r>
              <a:rPr lang="de-AT" dirty="0">
                <a:latin typeface="Calibri" pitchFamily="34" charset="0"/>
                <a:cs typeface="Calibri" pitchFamily="34" charset="0"/>
              </a:rPr>
              <a:t>mit den </a:t>
            </a:r>
            <a:r>
              <a:rPr lang="de-AT" dirty="0" err="1">
                <a:latin typeface="Calibri" pitchFamily="34" charset="0"/>
                <a:cs typeface="Calibri" pitchFamily="34" charset="0"/>
              </a:rPr>
              <a:t>Tertiarschwestern</a:t>
            </a:r>
            <a:r>
              <a:rPr lang="de-AT" dirty="0">
                <a:latin typeface="Calibri" pitchFamily="34" charset="0"/>
                <a:cs typeface="Calibri" pitchFamily="34" charset="0"/>
              </a:rPr>
              <a:t> in Kamerun</a:t>
            </a:r>
            <a:endParaRPr lang="de-AT" dirty="0"/>
          </a:p>
        </p:txBody>
      </p:sp>
      <p:pic>
        <p:nvPicPr>
          <p:cNvPr id="3" name="Grafik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8000"/>
                    </a14:imgEffect>
                  </a14:imgLayer>
                </a14:imgProps>
              </a:ext>
              <a:ext uri="{28A0092B-C50C-407E-A947-70E740481C1C}">
                <a14:useLocalDpi xmlns:a14="http://schemas.microsoft.com/office/drawing/2010/main" val="0"/>
              </a:ext>
            </a:extLst>
          </a:blip>
          <a:stretch>
            <a:fillRect/>
          </a:stretch>
        </p:blipFill>
        <p:spPr>
          <a:xfrm>
            <a:off x="4057532" y="3046310"/>
            <a:ext cx="5052053" cy="3789040"/>
          </a:xfrm>
          <a:prstGeom prst="rect">
            <a:avLst/>
          </a:prstGeom>
        </p:spPr>
      </p:pic>
      <p:sp>
        <p:nvSpPr>
          <p:cNvPr id="4" name="Textfeld 3"/>
          <p:cNvSpPr txBox="1"/>
          <p:nvPr/>
        </p:nvSpPr>
        <p:spPr>
          <a:xfrm>
            <a:off x="563216" y="3573016"/>
            <a:ext cx="3096344" cy="1323439"/>
          </a:xfrm>
          <a:prstGeom prst="rect">
            <a:avLst/>
          </a:prstGeom>
          <a:noFill/>
        </p:spPr>
        <p:txBody>
          <a:bodyPr wrap="square" rtlCol="0">
            <a:spAutoFit/>
          </a:bodyPr>
          <a:lstStyle/>
          <a:p>
            <a:r>
              <a:rPr lang="de-AT" sz="2000" b="1" dirty="0"/>
              <a:t>Finanzierung durch den WGT Österreich:</a:t>
            </a:r>
          </a:p>
          <a:p>
            <a:r>
              <a:rPr lang="de-AT" sz="2000" dirty="0"/>
              <a:t>Finanzierung: 2022 – 2024</a:t>
            </a:r>
            <a:br>
              <a:rPr lang="de-AT" sz="2000" dirty="0"/>
            </a:br>
            <a:r>
              <a:rPr lang="de-AT" sz="2000" dirty="0"/>
              <a:t>Fördersumme: 30.000 Euro</a:t>
            </a:r>
          </a:p>
        </p:txBody>
      </p:sp>
      <p:pic>
        <p:nvPicPr>
          <p:cNvPr id="5" name="Picture 2" descr="C:\Users\Elisabeth\Desktop\Brigitte April 15)\logo_01[1].gif"/>
          <p:cNvPicPr>
            <a:picLocks noChangeAspect="1" noChangeArrowheads="1"/>
          </p:cNvPicPr>
          <p:nvPr/>
        </p:nvPicPr>
        <p:blipFill>
          <a:blip r:embed="rId5" cstate="print"/>
          <a:srcRect/>
          <a:stretch>
            <a:fillRect/>
          </a:stretch>
        </p:blipFill>
        <p:spPr bwMode="auto">
          <a:xfrm>
            <a:off x="323528" y="5591858"/>
            <a:ext cx="1080120" cy="1080120"/>
          </a:xfrm>
          <a:prstGeom prst="rect">
            <a:avLst/>
          </a:prstGeom>
          <a:noFill/>
        </p:spPr>
      </p:pic>
    </p:spTree>
    <p:extLst>
      <p:ext uri="{BB962C8B-B14F-4D97-AF65-F5344CB8AC3E}">
        <p14:creationId xmlns:p14="http://schemas.microsoft.com/office/powerpoint/2010/main" val="173917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340" y="908720"/>
            <a:ext cx="8229600" cy="1143000"/>
          </a:xfrm>
        </p:spPr>
        <p:txBody>
          <a:bodyPr>
            <a:normAutofit fontScale="90000"/>
          </a:bodyPr>
          <a:lstStyle/>
          <a:p>
            <a:r>
              <a:rPr lang="de-DE" b="1" dirty="0">
                <a:solidFill>
                  <a:srgbClr val="CC3300"/>
                </a:solidFill>
                <a:latin typeface="Calibri" pitchFamily="34" charset="0"/>
                <a:cs typeface="Calibri" pitchFamily="34" charset="0"/>
              </a:rPr>
              <a:t>Hilfe zur Selbsthilfe</a:t>
            </a:r>
            <a:r>
              <a:rPr lang="de-DE" dirty="0"/>
              <a:t/>
            </a:r>
            <a:br>
              <a:rPr lang="de-DE" dirty="0"/>
            </a:br>
            <a:r>
              <a:rPr lang="de-DE" dirty="0"/>
              <a:t>mit der </a:t>
            </a:r>
            <a:r>
              <a:rPr lang="en-US" dirty="0" err="1"/>
              <a:t>Kigamboni</a:t>
            </a:r>
            <a:r>
              <a:rPr lang="en-US" dirty="0"/>
              <a:t> Women and Children Supporting Organization </a:t>
            </a:r>
            <a:br>
              <a:rPr lang="en-US" dirty="0"/>
            </a:br>
            <a:r>
              <a:rPr lang="en-US" dirty="0"/>
              <a:t>in </a:t>
            </a:r>
            <a:r>
              <a:rPr lang="de-AT" dirty="0"/>
              <a:t>Tansania</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52936"/>
            <a:ext cx="5340085" cy="4005064"/>
          </a:xfrm>
          <a:prstGeom prst="rect">
            <a:avLst/>
          </a:prstGeom>
        </p:spPr>
      </p:pic>
      <p:pic>
        <p:nvPicPr>
          <p:cNvPr id="4" name="Picture 2" descr="C:\Users\Elisabeth\Desktop\Brigitte April 15)\logo_01[1].gif"/>
          <p:cNvPicPr>
            <a:picLocks noChangeAspect="1" noChangeArrowheads="1"/>
          </p:cNvPicPr>
          <p:nvPr/>
        </p:nvPicPr>
        <p:blipFill>
          <a:blip r:embed="rId4" cstate="print"/>
          <a:srcRect/>
          <a:stretch>
            <a:fillRect/>
          </a:stretch>
        </p:blipFill>
        <p:spPr bwMode="auto">
          <a:xfrm>
            <a:off x="7956376" y="5661248"/>
            <a:ext cx="1080120" cy="1080120"/>
          </a:xfrm>
          <a:prstGeom prst="rect">
            <a:avLst/>
          </a:prstGeom>
          <a:noFill/>
        </p:spPr>
      </p:pic>
      <p:sp>
        <p:nvSpPr>
          <p:cNvPr id="5" name="Rechteck 4"/>
          <p:cNvSpPr/>
          <p:nvPr/>
        </p:nvSpPr>
        <p:spPr>
          <a:xfrm>
            <a:off x="5508104" y="4005064"/>
            <a:ext cx="3240360" cy="1323439"/>
          </a:xfrm>
          <a:prstGeom prst="rect">
            <a:avLst/>
          </a:prstGeom>
        </p:spPr>
        <p:txBody>
          <a:bodyPr wrap="square">
            <a:spAutoFit/>
          </a:bodyPr>
          <a:lstStyle/>
          <a:p>
            <a:r>
              <a:rPr lang="de-AT" sz="2000" b="1" dirty="0"/>
              <a:t>Finanzierung durch den WGT Österreich:</a:t>
            </a:r>
          </a:p>
          <a:p>
            <a:r>
              <a:rPr lang="de-AT" sz="2000" dirty="0"/>
              <a:t>Finanzierung: 2022</a:t>
            </a:r>
            <a:br>
              <a:rPr lang="de-AT" sz="2000" dirty="0"/>
            </a:br>
            <a:r>
              <a:rPr lang="de-AT" sz="2000" dirty="0"/>
              <a:t>Fördersumme: 12.000 Euro</a:t>
            </a:r>
          </a:p>
        </p:txBody>
      </p:sp>
    </p:spTree>
    <p:extLst>
      <p:ext uri="{BB962C8B-B14F-4D97-AF65-F5344CB8AC3E}">
        <p14:creationId xmlns:p14="http://schemas.microsoft.com/office/powerpoint/2010/main" val="396573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5576" y="4221088"/>
            <a:ext cx="7416824" cy="1569660"/>
          </a:xfrm>
          <a:prstGeom prst="rect">
            <a:avLst/>
          </a:prstGeom>
          <a:noFill/>
        </p:spPr>
        <p:txBody>
          <a:bodyPr wrap="square" rtlCol="0">
            <a:spAutoFit/>
          </a:bodyPr>
          <a:lstStyle/>
          <a:p>
            <a:pPr algn="ctr"/>
            <a:r>
              <a:rPr lang="de-AT" sz="4800" b="1" dirty="0">
                <a:solidFill>
                  <a:srgbClr val="7030A0"/>
                </a:solidFill>
                <a:latin typeface="Comic Sans MS" pitchFamily="66" charset="0"/>
              </a:rPr>
              <a:t>HERZLICHEN </a:t>
            </a:r>
          </a:p>
          <a:p>
            <a:pPr algn="ctr"/>
            <a:r>
              <a:rPr lang="de-AT" sz="4800" b="1" dirty="0">
                <a:solidFill>
                  <a:srgbClr val="7030A0"/>
                </a:solidFill>
                <a:latin typeface="Comic Sans MS" pitchFamily="66" charset="0"/>
              </a:rPr>
              <a:t>DANK !</a:t>
            </a:r>
          </a:p>
        </p:txBody>
      </p:sp>
      <p:pic>
        <p:nvPicPr>
          <p:cNvPr id="5" name="Picture 2" descr="C:\Users\Elisabeth\Desktop\Brigitte April 15)\logo_01[1].gif"/>
          <p:cNvPicPr>
            <a:picLocks noChangeAspect="1" noChangeArrowheads="1"/>
          </p:cNvPicPr>
          <p:nvPr/>
        </p:nvPicPr>
        <p:blipFill>
          <a:blip r:embed="rId3" cstate="print"/>
          <a:srcRect/>
          <a:stretch>
            <a:fillRect/>
          </a:stretch>
        </p:blipFill>
        <p:spPr bwMode="auto">
          <a:xfrm>
            <a:off x="3491880" y="1412776"/>
            <a:ext cx="1944216" cy="1944216"/>
          </a:xfrm>
          <a:prstGeom prst="rect">
            <a:avLst/>
          </a:prstGeom>
          <a:noFill/>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Words>
  <Application>Microsoft Office PowerPoint</Application>
  <PresentationFormat>Bildschirmpräsentation (4:3)</PresentationFormat>
  <Paragraphs>28</Paragraphs>
  <Slides>6</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Comic Sans MS</vt:lpstr>
      <vt:lpstr>Larissa-Design</vt:lpstr>
      <vt:lpstr>Welche Projekte werden gefördert?</vt:lpstr>
      <vt:lpstr>PowerPoint-Präsentation</vt:lpstr>
      <vt:lpstr>Frauen ermächtigen sich durch Bildung und eigenes Einkommen mit Public Welfare Foundation in Pakistan  </vt:lpstr>
      <vt:lpstr>Frauen am Land und junge Frauen stärken mit den Tertiarschwestern in Kamerun</vt:lpstr>
      <vt:lpstr>Hilfe zur Selbsthilfe mit der Kigamboni Women and Children Supporting Organization  in Tansania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Elisabeth</dc:creator>
  <cp:lastModifiedBy>WGT17</cp:lastModifiedBy>
  <cp:revision>388</cp:revision>
  <cp:lastPrinted>2021-09-30T14:33:03Z</cp:lastPrinted>
  <dcterms:created xsi:type="dcterms:W3CDTF">2015-04-07T10:26:50Z</dcterms:created>
  <dcterms:modified xsi:type="dcterms:W3CDTF">2022-01-17T11:17:45Z</dcterms:modified>
</cp:coreProperties>
</file>